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81BD"/>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29"/>
    <p:restoredTop sz="79690"/>
  </p:normalViewPr>
  <p:slideViewPr>
    <p:cSldViewPr snapToGrid="0" snapToObjects="1">
      <p:cViewPr>
        <p:scale>
          <a:sx n="100" d="100"/>
          <a:sy n="100" d="100"/>
        </p:scale>
        <p:origin x="1496"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tiff>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457200" marR="0" lvl="0" indent="-298450" algn="l" rtl="0">
              <a:spcBef>
                <a:spcPts val="0"/>
              </a:spcBef>
              <a:buClr>
                <a:schemeClr val="dk1"/>
              </a:buClr>
              <a:buSzPct val="100000"/>
              <a:buFont typeface="Arial"/>
              <a:buChar char="●"/>
            </a:pPr>
            <a:r>
              <a:rPr lang="en" sz="1100" dirty="0">
                <a:solidFill>
                  <a:schemeClr val="dk1"/>
                </a:solidFill>
              </a:rPr>
              <a:t>Welcome to civic tech! </a:t>
            </a:r>
          </a:p>
          <a:p>
            <a:pPr marL="457200" marR="0" lvl="0" indent="-298450" algn="l" rtl="0">
              <a:spcBef>
                <a:spcPts val="0"/>
              </a:spcBef>
              <a:buClr>
                <a:schemeClr val="dk1"/>
              </a:buClr>
              <a:buSzPct val="100000"/>
              <a:buChar char="●"/>
            </a:pPr>
            <a:r>
              <a:rPr lang="en" sz="1100" dirty="0">
                <a:solidFill>
                  <a:schemeClr val="dk1"/>
                </a:solidFill>
              </a:rPr>
              <a:t>[do quick round of intros again - ask people to give name only]</a:t>
            </a:r>
          </a:p>
        </p:txBody>
      </p:sp>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457200" marR="0" lvl="0" indent="-298450" algn="l" rtl="0">
              <a:spcBef>
                <a:spcPts val="0"/>
              </a:spcBef>
              <a:buClr>
                <a:schemeClr val="dk1"/>
              </a:buClr>
              <a:buSzPct val="100000"/>
              <a:buFont typeface="Arial"/>
              <a:buChar char="●"/>
            </a:pPr>
            <a:r>
              <a:rPr lang="en" sz="1100">
                <a:solidFill>
                  <a:schemeClr val="dk1"/>
                </a:solidFill>
              </a:rPr>
              <a:t>What we’re looking to do is create projects with impact!</a:t>
            </a:r>
          </a:p>
          <a:p>
            <a:pPr marL="914400" marR="0" lvl="1" indent="-298450" algn="l" rtl="0">
              <a:spcBef>
                <a:spcPts val="0"/>
              </a:spcBef>
              <a:buClr>
                <a:schemeClr val="dk1"/>
              </a:buClr>
              <a:buSzPct val="100000"/>
              <a:buChar char="○"/>
            </a:pPr>
            <a:r>
              <a:rPr lang="en" sz="1100">
                <a:solidFill>
                  <a:schemeClr val="dk1"/>
                </a:solidFill>
              </a:rPr>
              <a:t>it’s a tall order, but it’s what we’re commited to doing and it’s the only way that real change can happen </a:t>
            </a:r>
          </a:p>
          <a:p>
            <a:pPr marL="457200" marR="0" lvl="0" indent="-298450" algn="l" rtl="0">
              <a:spcBef>
                <a:spcPts val="0"/>
              </a:spcBef>
              <a:buClr>
                <a:schemeClr val="dk1"/>
              </a:buClr>
              <a:buSzPct val="100000"/>
              <a:buChar char="●"/>
            </a:pPr>
            <a:r>
              <a:rPr lang="en" sz="1100">
                <a:solidFill>
                  <a:schemeClr val="dk1"/>
                </a:solidFill>
              </a:rPr>
              <a:t>A few things to keep in mind</a:t>
            </a:r>
          </a:p>
          <a:p>
            <a:pPr marL="914400" marR="0" lvl="1" indent="-298450" algn="l" rtl="0">
              <a:spcBef>
                <a:spcPts val="0"/>
              </a:spcBef>
              <a:buClr>
                <a:schemeClr val="dk1"/>
              </a:buClr>
              <a:buSzPct val="100000"/>
              <a:buChar char="○"/>
            </a:pPr>
            <a:r>
              <a:rPr lang="en" sz="1100">
                <a:solidFill>
                  <a:schemeClr val="dk1"/>
                </a:solidFill>
              </a:rPr>
              <a:t>Embrace and celebrate the process of making real change happen</a:t>
            </a:r>
          </a:p>
          <a:p>
            <a:pPr marL="914400" marR="0" lvl="1" indent="-298450" algn="l" rtl="0">
              <a:spcBef>
                <a:spcPts val="0"/>
              </a:spcBef>
              <a:buClr>
                <a:schemeClr val="dk1"/>
              </a:buClr>
              <a:buSzPct val="100000"/>
              <a:buChar char="○"/>
            </a:pPr>
            <a:r>
              <a:rPr lang="en" sz="1100">
                <a:solidFill>
                  <a:schemeClr val="dk1"/>
                </a:solidFill>
              </a:rPr>
              <a:t>Focus on supporting long-term outcomes </a:t>
            </a:r>
          </a:p>
          <a:p>
            <a:pPr marL="1371600" marR="0" lvl="2" indent="-298450" algn="l" rtl="0">
              <a:spcBef>
                <a:spcPts val="0"/>
              </a:spcBef>
              <a:buClr>
                <a:schemeClr val="dk1"/>
              </a:buClr>
              <a:buSzPct val="100000"/>
              <a:buChar char="■"/>
            </a:pPr>
            <a:r>
              <a:rPr lang="en" sz="1100">
                <a:solidFill>
                  <a:schemeClr val="dk1"/>
                </a:solidFill>
              </a:rPr>
              <a:t>a common criticism of hackathons is that they don’t provide adequate means for winners and participant to make progress post-hackthons</a:t>
            </a:r>
          </a:p>
          <a:p>
            <a:pPr marL="1371600" marR="0" lvl="2" indent="-298450" algn="l" rtl="0">
              <a:spcBef>
                <a:spcPts val="0"/>
              </a:spcBef>
              <a:buClr>
                <a:schemeClr val="dk1"/>
              </a:buClr>
              <a:buSzPct val="100000"/>
              <a:buChar char="■"/>
            </a:pPr>
            <a:r>
              <a:rPr lang="en" sz="1100">
                <a:solidFill>
                  <a:schemeClr val="dk1"/>
                </a:solidFill>
              </a:rPr>
              <a:t>at civic tech toronto, we’re here to support hackathon projects so that they can actually achieve long-term outcomes - it’s one of the reasons why we meet every week</a:t>
            </a:r>
          </a:p>
          <a:p>
            <a:pPr marL="1371600" marR="0" lvl="2" indent="-298450" algn="l" rtl="0">
              <a:spcBef>
                <a:spcPts val="0"/>
              </a:spcBef>
              <a:buClr>
                <a:schemeClr val="dk1"/>
              </a:buClr>
              <a:buSzPct val="100000"/>
              <a:buChar char="■"/>
            </a:pPr>
            <a:r>
              <a:rPr lang="en" sz="1100">
                <a:solidFill>
                  <a:schemeClr val="dk1"/>
                </a:solidFill>
              </a:rPr>
              <a:t>hackathons participants are welcome to come to our hacknights and continue to work on their projects here and collaborate with others </a:t>
            </a:r>
          </a:p>
          <a:p>
            <a:pPr marL="914400" marR="0" lvl="1" indent="-298450" algn="l" rtl="0">
              <a:spcBef>
                <a:spcPts val="0"/>
              </a:spcBef>
              <a:buClr>
                <a:schemeClr val="dk1"/>
              </a:buClr>
              <a:buSzPct val="100000"/>
              <a:buChar char="○"/>
            </a:pPr>
            <a:r>
              <a:rPr lang="en" sz="1100">
                <a:solidFill>
                  <a:schemeClr val="dk1"/>
                </a:solidFill>
              </a:rPr>
              <a:t>Fail forward </a:t>
            </a:r>
          </a:p>
        </p:txBody>
      </p:sp>
      <p:sp>
        <p:nvSpPr>
          <p:cNvPr id="176" name="Shape 1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Shape 183"/>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0" marR="0" lvl="0" indent="0" algn="l" rtl="0">
              <a:spcBef>
                <a:spcPts val="0"/>
              </a:spcBef>
              <a:buClr>
                <a:schemeClr val="dk1"/>
              </a:buClr>
              <a:buSzPct val="25000"/>
              <a:buFont typeface="Arial"/>
              <a:buNone/>
            </a:pPr>
            <a:r>
              <a:rPr lang="en" sz="1100" dirty="0">
                <a:solidFill>
                  <a:schemeClr val="dk1"/>
                </a:solidFill>
              </a:rPr>
              <a:t>There’s a number of tools that we use to help our community and project thrive:</a:t>
            </a:r>
          </a:p>
          <a:p>
            <a:pPr marL="457200" marR="0" lvl="0" indent="-298450" algn="l" rtl="0">
              <a:spcBef>
                <a:spcPts val="0"/>
              </a:spcBef>
              <a:buClr>
                <a:schemeClr val="dk1"/>
              </a:buClr>
              <a:buSzPct val="100000"/>
              <a:buChar char="●"/>
            </a:pPr>
            <a:r>
              <a:rPr lang="en" sz="1100" dirty="0">
                <a:solidFill>
                  <a:schemeClr val="dk1"/>
                </a:solidFill>
              </a:rPr>
              <a:t>Slack</a:t>
            </a:r>
          </a:p>
          <a:p>
            <a:pPr marL="914400" marR="0" lvl="1" indent="-298450" algn="l" rtl="0">
              <a:spcBef>
                <a:spcPts val="0"/>
              </a:spcBef>
              <a:buClr>
                <a:schemeClr val="dk1"/>
              </a:buClr>
              <a:buSzPct val="100000"/>
              <a:buChar char="○"/>
            </a:pPr>
            <a:r>
              <a:rPr lang="en" sz="1100" dirty="0">
                <a:solidFill>
                  <a:schemeClr val="dk1"/>
                </a:solidFill>
              </a:rPr>
              <a:t>If you aren’t already familiar, it’s a chat tool that enables members to join topic-specific chatrooms, which are called channels, and directly message other members</a:t>
            </a:r>
          </a:p>
          <a:p>
            <a:pPr marL="914400" marR="0" lvl="1" indent="-298450" algn="l" rtl="0">
              <a:spcBef>
                <a:spcPts val="0"/>
              </a:spcBef>
              <a:buClr>
                <a:schemeClr val="dk1"/>
              </a:buClr>
              <a:buSzPct val="100000"/>
              <a:buChar char="○"/>
            </a:pPr>
            <a:r>
              <a:rPr lang="en" sz="1100" dirty="0">
                <a:solidFill>
                  <a:schemeClr val="dk1"/>
                </a:solidFill>
              </a:rPr>
              <a:t>This is a great tool that enables us to keep in touch with each other outside of the </a:t>
            </a:r>
            <a:r>
              <a:rPr lang="en" sz="1100" dirty="0" err="1">
                <a:solidFill>
                  <a:schemeClr val="dk1"/>
                </a:solidFill>
              </a:rPr>
              <a:t>hacknights</a:t>
            </a:r>
            <a:r>
              <a:rPr lang="en" sz="1100" dirty="0">
                <a:solidFill>
                  <a:schemeClr val="dk1"/>
                </a:solidFill>
              </a:rPr>
              <a:t> </a:t>
            </a:r>
          </a:p>
          <a:p>
            <a:pPr marL="457200" marR="0" lvl="0" indent="-298450" algn="l" rtl="0">
              <a:spcBef>
                <a:spcPts val="0"/>
              </a:spcBef>
              <a:buClr>
                <a:schemeClr val="dk1"/>
              </a:buClr>
              <a:buSzPct val="100000"/>
              <a:buChar char="●"/>
            </a:pPr>
            <a:r>
              <a:rPr lang="en" sz="1100" dirty="0" err="1">
                <a:solidFill>
                  <a:schemeClr val="dk1"/>
                </a:solidFill>
              </a:rPr>
              <a:t>Github</a:t>
            </a:r>
            <a:endParaRPr lang="en" sz="1100" dirty="0">
              <a:solidFill>
                <a:schemeClr val="dk1"/>
              </a:solidFill>
            </a:endParaRPr>
          </a:p>
          <a:p>
            <a:pPr marL="914400" marR="0" lvl="1" indent="-298450" algn="l" rtl="0">
              <a:spcBef>
                <a:spcPts val="0"/>
              </a:spcBef>
              <a:buClr>
                <a:schemeClr val="dk1"/>
              </a:buClr>
              <a:buSzPct val="100000"/>
              <a:buChar char="○"/>
            </a:pPr>
            <a:r>
              <a:rPr lang="en" sz="1100" dirty="0">
                <a:solidFill>
                  <a:schemeClr val="dk1"/>
                </a:solidFill>
              </a:rPr>
              <a:t>We use </a:t>
            </a:r>
            <a:r>
              <a:rPr lang="en" sz="1100" dirty="0" err="1">
                <a:solidFill>
                  <a:schemeClr val="dk1"/>
                </a:solidFill>
              </a:rPr>
              <a:t>Github</a:t>
            </a:r>
            <a:r>
              <a:rPr lang="en" sz="1100" dirty="0">
                <a:solidFill>
                  <a:schemeClr val="dk1"/>
                </a:solidFill>
              </a:rPr>
              <a:t> to keep track of all our documents and code </a:t>
            </a:r>
          </a:p>
          <a:p>
            <a:pPr marL="914400" marR="0" lvl="1" indent="-298450" algn="l" rtl="0">
              <a:spcBef>
                <a:spcPts val="0"/>
              </a:spcBef>
              <a:buClr>
                <a:schemeClr val="dk1"/>
              </a:buClr>
              <a:buSzPct val="100000"/>
              <a:buChar char="○"/>
            </a:pPr>
            <a:r>
              <a:rPr lang="en" sz="1100" dirty="0">
                <a:solidFill>
                  <a:schemeClr val="dk1"/>
                </a:solidFill>
              </a:rPr>
              <a:t>If you haven’t used </a:t>
            </a:r>
            <a:r>
              <a:rPr lang="en" sz="1100" dirty="0" err="1">
                <a:solidFill>
                  <a:schemeClr val="dk1"/>
                </a:solidFill>
              </a:rPr>
              <a:t>Github</a:t>
            </a:r>
            <a:r>
              <a:rPr lang="en" sz="1100" dirty="0">
                <a:solidFill>
                  <a:schemeClr val="dk1"/>
                </a:solidFill>
              </a:rPr>
              <a:t> before, it’s a web-based version control system. It’s primarily used for tracking code, but can also be used to other documents </a:t>
            </a:r>
          </a:p>
          <a:p>
            <a:pPr marL="457200" marR="0" lvl="0" indent="-298450" algn="l" rtl="0">
              <a:spcBef>
                <a:spcPts val="0"/>
              </a:spcBef>
              <a:buClr>
                <a:schemeClr val="dk1"/>
              </a:buClr>
              <a:buSzPct val="100000"/>
              <a:buChar char="●"/>
            </a:pPr>
            <a:r>
              <a:rPr lang="en" sz="1100" dirty="0" err="1">
                <a:solidFill>
                  <a:schemeClr val="dk1"/>
                </a:solidFill>
              </a:rPr>
              <a:t>Meetup.com</a:t>
            </a:r>
            <a:endParaRPr lang="en" sz="1100" dirty="0">
              <a:solidFill>
                <a:schemeClr val="dk1"/>
              </a:solidFill>
            </a:endParaRPr>
          </a:p>
          <a:p>
            <a:pPr marL="914400" marR="0" lvl="1" indent="-298450" algn="l" rtl="0">
              <a:spcBef>
                <a:spcPts val="0"/>
              </a:spcBef>
              <a:buClr>
                <a:schemeClr val="dk1"/>
              </a:buClr>
              <a:buSzPct val="100000"/>
              <a:buChar char="○"/>
            </a:pPr>
            <a:r>
              <a:rPr lang="en" sz="1100" dirty="0">
                <a:solidFill>
                  <a:schemeClr val="dk1"/>
                </a:solidFill>
              </a:rPr>
              <a:t>If you haven’t already, please join our </a:t>
            </a:r>
            <a:r>
              <a:rPr lang="en" sz="1100" dirty="0" err="1">
                <a:solidFill>
                  <a:schemeClr val="dk1"/>
                </a:solidFill>
              </a:rPr>
              <a:t>meetup.com</a:t>
            </a:r>
            <a:r>
              <a:rPr lang="en" sz="1100" dirty="0">
                <a:solidFill>
                  <a:schemeClr val="dk1"/>
                </a:solidFill>
              </a:rPr>
              <a:t> group</a:t>
            </a:r>
          </a:p>
          <a:p>
            <a:pPr marL="914400" marR="0" lvl="1" indent="-298450" algn="l" rtl="0">
              <a:spcBef>
                <a:spcPts val="0"/>
              </a:spcBef>
              <a:buClr>
                <a:schemeClr val="dk1"/>
              </a:buClr>
              <a:buSzPct val="100000"/>
              <a:buChar char="○"/>
            </a:pPr>
            <a:r>
              <a:rPr lang="en" sz="1100" dirty="0">
                <a:solidFill>
                  <a:schemeClr val="dk1"/>
                </a:solidFill>
              </a:rPr>
              <a:t>This is where we post the most up-to-date information about our </a:t>
            </a:r>
            <a:r>
              <a:rPr lang="en" sz="1100" dirty="0" err="1">
                <a:solidFill>
                  <a:schemeClr val="dk1"/>
                </a:solidFill>
              </a:rPr>
              <a:t>hacknight</a:t>
            </a:r>
            <a:r>
              <a:rPr lang="en" sz="1100" dirty="0">
                <a:solidFill>
                  <a:schemeClr val="dk1"/>
                </a:solidFill>
              </a:rPr>
              <a:t> every week </a:t>
            </a:r>
          </a:p>
          <a:p>
            <a:pPr marL="457200" marR="0" lvl="0" indent="-298450" algn="l" rtl="0">
              <a:spcBef>
                <a:spcPts val="0"/>
              </a:spcBef>
              <a:buClr>
                <a:schemeClr val="dk1"/>
              </a:buClr>
              <a:buSzPct val="100000"/>
              <a:buChar char="●"/>
            </a:pPr>
            <a:r>
              <a:rPr lang="en-CA" sz="1100" dirty="0" smtClean="0">
                <a:solidFill>
                  <a:schemeClr val="dk1"/>
                </a:solidFill>
              </a:rPr>
              <a:t>Web</a:t>
            </a:r>
            <a:endParaRPr lang="en" sz="1100" dirty="0">
              <a:solidFill>
                <a:schemeClr val="dk1"/>
              </a:solidFill>
            </a:endParaRPr>
          </a:p>
          <a:p>
            <a:pPr marL="914400" marR="0" lvl="1" indent="-298450" algn="l" rtl="0">
              <a:spcBef>
                <a:spcPts val="0"/>
              </a:spcBef>
              <a:buClr>
                <a:schemeClr val="dk1"/>
              </a:buClr>
              <a:buSzPct val="100000"/>
              <a:buChar char="○"/>
            </a:pPr>
            <a:r>
              <a:rPr lang="en" sz="1100" dirty="0">
                <a:solidFill>
                  <a:schemeClr val="dk1"/>
                </a:solidFill>
              </a:rPr>
              <a:t>We have a </a:t>
            </a:r>
            <a:r>
              <a:rPr lang="en-CA" sz="1100" dirty="0" smtClean="0">
                <a:solidFill>
                  <a:schemeClr val="dk1"/>
                </a:solidFill>
              </a:rPr>
              <a:t>website </a:t>
            </a:r>
            <a:r>
              <a:rPr lang="en" sz="1100" dirty="0" smtClean="0">
                <a:solidFill>
                  <a:schemeClr val="dk1"/>
                </a:solidFill>
              </a:rPr>
              <a:t>that </a:t>
            </a:r>
            <a:r>
              <a:rPr lang="en" sz="1100" dirty="0">
                <a:solidFill>
                  <a:schemeClr val="dk1"/>
                </a:solidFill>
              </a:rPr>
              <a:t>has more information about civic tech </a:t>
            </a:r>
            <a:r>
              <a:rPr lang="en-CA" sz="1100" dirty="0" smtClean="0">
                <a:solidFill>
                  <a:schemeClr val="dk1"/>
                </a:solidFill>
              </a:rPr>
              <a:t>waterloo region </a:t>
            </a:r>
            <a:r>
              <a:rPr lang="en" sz="1100" dirty="0" smtClean="0">
                <a:solidFill>
                  <a:schemeClr val="dk1"/>
                </a:solidFill>
              </a:rPr>
              <a:t>and </a:t>
            </a:r>
            <a:r>
              <a:rPr lang="en" sz="1100" dirty="0">
                <a:solidFill>
                  <a:schemeClr val="dk1"/>
                </a:solidFill>
              </a:rPr>
              <a:t>blog posts about our </a:t>
            </a:r>
            <a:r>
              <a:rPr lang="en" sz="1100" dirty="0" err="1">
                <a:solidFill>
                  <a:schemeClr val="dk1"/>
                </a:solidFill>
              </a:rPr>
              <a:t>hacknights</a:t>
            </a:r>
            <a:endParaRPr lang="en" sz="1100" dirty="0">
              <a:solidFill>
                <a:schemeClr val="dk1"/>
              </a:solidFill>
            </a:endParaRPr>
          </a:p>
          <a:p>
            <a:pPr marL="914400" marR="0" lvl="1" indent="-298450" algn="l" rtl="0">
              <a:spcBef>
                <a:spcPts val="0"/>
              </a:spcBef>
              <a:buClr>
                <a:schemeClr val="dk1"/>
              </a:buClr>
              <a:buSzPct val="100000"/>
              <a:buChar char="○"/>
            </a:pPr>
            <a:r>
              <a:rPr lang="en" sz="1100" dirty="0">
                <a:solidFill>
                  <a:schemeClr val="dk1"/>
                </a:solidFill>
              </a:rPr>
              <a:t>If we have a speaker at the </a:t>
            </a:r>
            <a:r>
              <a:rPr lang="en" sz="1100" dirty="0" err="1">
                <a:solidFill>
                  <a:schemeClr val="dk1"/>
                </a:solidFill>
              </a:rPr>
              <a:t>hacknight</a:t>
            </a:r>
            <a:r>
              <a:rPr lang="en" sz="1100" dirty="0">
                <a:solidFill>
                  <a:schemeClr val="dk1"/>
                </a:solidFill>
              </a:rPr>
              <a:t>, we’ll usually take a video and upload it to the blog afterwards, so if you can’t attend a </a:t>
            </a:r>
            <a:r>
              <a:rPr lang="en" sz="1100" dirty="0" err="1">
                <a:solidFill>
                  <a:schemeClr val="dk1"/>
                </a:solidFill>
              </a:rPr>
              <a:t>hacknight</a:t>
            </a:r>
            <a:r>
              <a:rPr lang="en" sz="1100" dirty="0">
                <a:solidFill>
                  <a:schemeClr val="dk1"/>
                </a:solidFill>
              </a:rPr>
              <a:t>, visit the blog to catch up on what you missed</a:t>
            </a:r>
          </a:p>
          <a:p>
            <a:pPr marL="457200" marR="0" lvl="0" indent="-298450" algn="l" rtl="0">
              <a:spcBef>
                <a:spcPts val="0"/>
              </a:spcBef>
              <a:buClr>
                <a:schemeClr val="dk1"/>
              </a:buClr>
              <a:buSzPct val="100000"/>
              <a:buChar char="●"/>
            </a:pPr>
            <a:r>
              <a:rPr lang="en" sz="1100" dirty="0">
                <a:solidFill>
                  <a:schemeClr val="dk1"/>
                </a:solidFill>
              </a:rPr>
              <a:t>Twitter</a:t>
            </a:r>
          </a:p>
          <a:p>
            <a:pPr marL="914400" marR="0" lvl="1" indent="-298450" algn="l" rtl="0">
              <a:spcBef>
                <a:spcPts val="0"/>
              </a:spcBef>
              <a:buClr>
                <a:schemeClr val="dk1"/>
              </a:buClr>
              <a:buSzPct val="100000"/>
              <a:buChar char="○"/>
            </a:pPr>
            <a:r>
              <a:rPr lang="en" sz="1100" dirty="0">
                <a:solidFill>
                  <a:schemeClr val="dk1"/>
                </a:solidFill>
              </a:rPr>
              <a:t>Tweet at us @</a:t>
            </a:r>
            <a:r>
              <a:rPr lang="en" sz="1100" dirty="0" err="1" smtClean="0">
                <a:solidFill>
                  <a:schemeClr val="dk1"/>
                </a:solidFill>
              </a:rPr>
              <a:t>civictech</a:t>
            </a:r>
            <a:r>
              <a:rPr lang="en-CA" sz="1100" dirty="0" err="1" smtClean="0">
                <a:solidFill>
                  <a:schemeClr val="dk1"/>
                </a:solidFill>
              </a:rPr>
              <a:t>wr</a:t>
            </a:r>
            <a:r>
              <a:rPr lang="en" sz="1100" dirty="0" smtClean="0">
                <a:solidFill>
                  <a:schemeClr val="dk1"/>
                </a:solidFill>
              </a:rPr>
              <a:t>! </a:t>
            </a:r>
            <a:endParaRPr lang="en" sz="1100" dirty="0">
              <a:solidFill>
                <a:schemeClr val="dk1"/>
              </a:solidFill>
            </a:endParaRPr>
          </a:p>
          <a:p>
            <a:pPr marL="457200" marR="0" lvl="0" indent="-298450" algn="l" rtl="0">
              <a:spcBef>
                <a:spcPts val="0"/>
              </a:spcBef>
              <a:buClr>
                <a:schemeClr val="dk1"/>
              </a:buClr>
              <a:buSzPct val="100000"/>
              <a:buChar char="●"/>
            </a:pPr>
            <a:r>
              <a:rPr lang="en" sz="1100" dirty="0">
                <a:solidFill>
                  <a:schemeClr val="dk1"/>
                </a:solidFill>
              </a:rPr>
              <a:t>Email</a:t>
            </a:r>
          </a:p>
          <a:p>
            <a:pPr marL="914400" marR="0" lvl="1" indent="-298450" algn="l" rtl="0">
              <a:spcBef>
                <a:spcPts val="0"/>
              </a:spcBef>
              <a:buClr>
                <a:schemeClr val="dk1"/>
              </a:buClr>
              <a:buSzPct val="100000"/>
              <a:buChar char="○"/>
            </a:pPr>
            <a:r>
              <a:rPr lang="en" sz="1100" dirty="0">
                <a:solidFill>
                  <a:schemeClr val="dk1"/>
                </a:solidFill>
              </a:rPr>
              <a:t>If you’d like to get in touch with us through email, send us a line </a:t>
            </a:r>
            <a:r>
              <a:rPr lang="en" sz="1100" dirty="0" smtClean="0">
                <a:solidFill>
                  <a:schemeClr val="dk1"/>
                </a:solidFill>
              </a:rPr>
              <a:t>at</a:t>
            </a:r>
            <a:r>
              <a:rPr lang="en-CA" sz="1100" dirty="0" smtClean="0">
                <a:solidFill>
                  <a:schemeClr val="dk1"/>
                </a:solidFill>
              </a:rPr>
              <a:t> </a:t>
            </a:r>
            <a:r>
              <a:rPr lang="en-CA" sz="1100" dirty="0" err="1" smtClean="0">
                <a:solidFill>
                  <a:schemeClr val="dk1"/>
                </a:solidFill>
              </a:rPr>
              <a:t>hello@civte.ch</a:t>
            </a:r>
            <a:r>
              <a:rPr lang="en-CA" sz="1100" dirty="0" smtClean="0">
                <a:solidFill>
                  <a:schemeClr val="dk1"/>
                </a:solidFill>
              </a:rPr>
              <a:t> </a:t>
            </a:r>
            <a:endParaRPr sz="1100" dirty="0">
              <a:solidFill>
                <a:schemeClr val="dk1"/>
              </a:solidFill>
            </a:endParaRPr>
          </a:p>
          <a:p>
            <a:pPr marR="0" lvl="0" algn="l" rtl="0">
              <a:spcBef>
                <a:spcPts val="0"/>
              </a:spcBef>
              <a:buNone/>
            </a:pPr>
            <a:endParaRPr sz="1100" dirty="0">
              <a:solidFill>
                <a:schemeClr val="dk1"/>
              </a:solidFill>
            </a:endParaRPr>
          </a:p>
        </p:txBody>
      </p:sp>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
        <p:nvSpPr>
          <p:cNvPr id="201" name="Shape 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9" name="Shape 209"/>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r>
              <a:rPr lang="en" sz="1100">
                <a:solidFill>
                  <a:schemeClr val="dk1"/>
                </a:solidFill>
              </a:rPr>
              <a:t>If you’re interested in starting your own projects, here are some ways to get started…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
        <p:nvSpPr>
          <p:cNvPr id="218" name="Shape 2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
        <p:nvSpPr>
          <p:cNvPr id="227" name="Shape 2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457200" marR="0" lvl="0" indent="-298450" algn="l" rtl="0">
              <a:spcBef>
                <a:spcPts val="0"/>
              </a:spcBef>
              <a:buClr>
                <a:schemeClr val="dk1"/>
              </a:buClr>
              <a:buSzPct val="100000"/>
              <a:buFont typeface="Arial"/>
              <a:buChar char="●"/>
            </a:pPr>
            <a:r>
              <a:rPr lang="en" sz="1100" dirty="0">
                <a:solidFill>
                  <a:schemeClr val="dk1"/>
                </a:solidFill>
              </a:rPr>
              <a:t>There are many definitions of what civic tech is </a:t>
            </a:r>
          </a:p>
          <a:p>
            <a:pPr marL="457200" marR="0" lvl="0" indent="-298450" algn="l" rtl="0">
              <a:spcBef>
                <a:spcPts val="0"/>
              </a:spcBef>
              <a:buClr>
                <a:schemeClr val="dk1"/>
              </a:buClr>
              <a:buSzPct val="100000"/>
              <a:buChar char="●"/>
            </a:pPr>
            <a:r>
              <a:rPr lang="en" sz="1100" dirty="0">
                <a:solidFill>
                  <a:schemeClr val="dk1"/>
                </a:solidFill>
              </a:rPr>
              <a:t>Here are two examples</a:t>
            </a:r>
          </a:p>
          <a:p>
            <a:pPr marL="914400" marR="0" lvl="1" indent="-298450" algn="l" rtl="0">
              <a:spcBef>
                <a:spcPts val="0"/>
              </a:spcBef>
              <a:buClr>
                <a:schemeClr val="dk1"/>
              </a:buClr>
              <a:buSzPct val="100000"/>
              <a:buChar char="○"/>
            </a:pPr>
            <a:r>
              <a:rPr lang="en" sz="1100" dirty="0">
                <a:solidFill>
                  <a:schemeClr val="dk1"/>
                </a:solidFill>
              </a:rPr>
              <a:t>the first is more specific, with regard to its reference to citizen empowerment and making government more accessible, efficient and effect</a:t>
            </a:r>
          </a:p>
          <a:p>
            <a:pPr marL="914400" marR="0" lvl="1" indent="-298450" algn="l" rtl="0">
              <a:spcBef>
                <a:spcPts val="0"/>
              </a:spcBef>
              <a:buClr>
                <a:schemeClr val="dk1"/>
              </a:buClr>
              <a:buSzPct val="100000"/>
              <a:buChar char="○"/>
            </a:pPr>
            <a:r>
              <a:rPr lang="en" sz="1100" dirty="0">
                <a:solidFill>
                  <a:schemeClr val="dk1"/>
                </a:solidFill>
              </a:rPr>
              <a:t>the second is more broad, related to any tool used to create, support, or search the public good </a:t>
            </a:r>
          </a:p>
          <a:p>
            <a:pPr marL="457200" marR="0" lvl="0" indent="-298450" algn="l" rtl="0">
              <a:spcBef>
                <a:spcPts val="0"/>
              </a:spcBef>
              <a:buClr>
                <a:schemeClr val="dk1"/>
              </a:buClr>
              <a:buSzPct val="100000"/>
              <a:buChar char="●"/>
            </a:pPr>
            <a:r>
              <a:rPr lang="en" sz="1100" dirty="0">
                <a:solidFill>
                  <a:schemeClr val="dk1"/>
                </a:solidFill>
              </a:rPr>
              <a:t>There are many different interpretations of what civic tech is, but at the end of the day it’s about using technology for the public good </a:t>
            </a:r>
          </a:p>
        </p:txBody>
      </p:sp>
      <p:sp>
        <p:nvSpPr>
          <p:cNvPr id="77" name="Shape 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457200" marR="0" lvl="0" indent="-298450" algn="l" rtl="0">
              <a:spcBef>
                <a:spcPts val="0"/>
              </a:spcBef>
              <a:buClr>
                <a:schemeClr val="dk1"/>
              </a:buClr>
              <a:buSzPct val="100000"/>
              <a:buChar char="●"/>
            </a:pPr>
            <a:r>
              <a:rPr lang="en" sz="1100" dirty="0">
                <a:solidFill>
                  <a:schemeClr val="dk1"/>
                </a:solidFill>
              </a:rPr>
              <a:t>Here’s an infographic from the Knight Foundation, that illustrates how civic technology is a convergence of 5 fields:</a:t>
            </a:r>
          </a:p>
          <a:p>
            <a:pPr marL="914400" marR="0" lvl="1" indent="-298450" algn="l" rtl="0">
              <a:lnSpc>
                <a:spcPct val="100000"/>
              </a:lnSpc>
              <a:spcBef>
                <a:spcPts val="0"/>
              </a:spcBef>
              <a:spcAft>
                <a:spcPts val="0"/>
              </a:spcAft>
              <a:buClr>
                <a:schemeClr val="dk1"/>
              </a:buClr>
              <a:buSzPct val="100000"/>
              <a:buFont typeface="Arial"/>
              <a:buChar char="○"/>
            </a:pPr>
            <a:r>
              <a:rPr lang="en" sz="1100" dirty="0">
                <a:solidFill>
                  <a:schemeClr val="dk1"/>
                </a:solidFill>
              </a:rPr>
              <a:t>Collaborative consumption</a:t>
            </a:r>
          </a:p>
          <a:p>
            <a:pPr marL="1371600" marR="0" lvl="2" indent="-298450" algn="l" rtl="0">
              <a:lnSpc>
                <a:spcPct val="100000"/>
              </a:lnSpc>
              <a:spcBef>
                <a:spcPts val="0"/>
              </a:spcBef>
              <a:spcAft>
                <a:spcPts val="0"/>
              </a:spcAft>
              <a:buClr>
                <a:schemeClr val="dk1"/>
              </a:buClr>
              <a:buSzPct val="100000"/>
              <a:buChar char="■"/>
            </a:pPr>
            <a:r>
              <a:rPr lang="en" sz="1100" dirty="0">
                <a:solidFill>
                  <a:schemeClr val="dk1"/>
                </a:solidFill>
              </a:rPr>
              <a:t>e.g. technology focus on peer-to-peer sharing of resident-owned goods and services </a:t>
            </a:r>
          </a:p>
          <a:p>
            <a:pPr marL="914400" marR="0" lvl="1" indent="-298450" algn="l" rtl="0">
              <a:lnSpc>
                <a:spcPct val="100000"/>
              </a:lnSpc>
              <a:spcBef>
                <a:spcPts val="0"/>
              </a:spcBef>
              <a:spcAft>
                <a:spcPts val="0"/>
              </a:spcAft>
              <a:buClr>
                <a:schemeClr val="dk1"/>
              </a:buClr>
              <a:buSzPct val="100000"/>
              <a:buChar char="○"/>
            </a:pPr>
            <a:r>
              <a:rPr lang="en" sz="1100" dirty="0">
                <a:solidFill>
                  <a:schemeClr val="dk1"/>
                </a:solidFill>
              </a:rPr>
              <a:t>Crowd funding</a:t>
            </a:r>
          </a:p>
          <a:p>
            <a:pPr marL="1371600" marR="0" lvl="2" indent="-298450" algn="l" rtl="0">
              <a:lnSpc>
                <a:spcPct val="100000"/>
              </a:lnSpc>
              <a:spcBef>
                <a:spcPts val="0"/>
              </a:spcBef>
              <a:spcAft>
                <a:spcPts val="0"/>
              </a:spcAft>
              <a:buClr>
                <a:schemeClr val="dk1"/>
              </a:buClr>
              <a:buSzPct val="100000"/>
              <a:buChar char="■"/>
            </a:pPr>
            <a:r>
              <a:rPr lang="en" sz="1100" dirty="0">
                <a:solidFill>
                  <a:schemeClr val="dk1"/>
                </a:solidFill>
              </a:rPr>
              <a:t>e.g. technology that facilitates funding for projects that enhance public services and spaces</a:t>
            </a:r>
          </a:p>
          <a:p>
            <a:pPr marL="914400" marR="0" lvl="1" indent="-298450" algn="l" rtl="0">
              <a:lnSpc>
                <a:spcPct val="100000"/>
              </a:lnSpc>
              <a:spcBef>
                <a:spcPts val="0"/>
              </a:spcBef>
              <a:spcAft>
                <a:spcPts val="0"/>
              </a:spcAft>
              <a:buClr>
                <a:schemeClr val="dk1"/>
              </a:buClr>
              <a:buSzPct val="100000"/>
              <a:buChar char="○"/>
            </a:pPr>
            <a:r>
              <a:rPr lang="en" sz="1100" dirty="0">
                <a:solidFill>
                  <a:schemeClr val="dk1"/>
                </a:solidFill>
              </a:rPr>
              <a:t>Social networks </a:t>
            </a:r>
          </a:p>
          <a:p>
            <a:pPr marL="1371600" marR="0" lvl="2" indent="-298450" algn="l" rtl="0">
              <a:lnSpc>
                <a:spcPct val="100000"/>
              </a:lnSpc>
              <a:spcBef>
                <a:spcPts val="0"/>
              </a:spcBef>
              <a:spcAft>
                <a:spcPts val="0"/>
              </a:spcAft>
              <a:buClr>
                <a:schemeClr val="dk1"/>
              </a:buClr>
              <a:buSzPct val="100000"/>
              <a:buChar char="■"/>
            </a:pPr>
            <a:r>
              <a:rPr lang="en" sz="1100" dirty="0">
                <a:solidFill>
                  <a:schemeClr val="dk1"/>
                </a:solidFill>
              </a:rPr>
              <a:t>e.g. place-based networks and community forums</a:t>
            </a:r>
          </a:p>
          <a:p>
            <a:pPr marL="914400" marR="0" lvl="1" indent="-298450" algn="l" rtl="0">
              <a:lnSpc>
                <a:spcPct val="100000"/>
              </a:lnSpc>
              <a:spcBef>
                <a:spcPts val="0"/>
              </a:spcBef>
              <a:spcAft>
                <a:spcPts val="0"/>
              </a:spcAft>
              <a:buClr>
                <a:schemeClr val="dk1"/>
              </a:buClr>
              <a:buSzPct val="100000"/>
              <a:buChar char="○"/>
            </a:pPr>
            <a:r>
              <a:rPr lang="en" sz="1100" dirty="0">
                <a:solidFill>
                  <a:schemeClr val="dk1"/>
                </a:solidFill>
              </a:rPr>
              <a:t>Community organizing</a:t>
            </a:r>
          </a:p>
          <a:p>
            <a:pPr marL="1371600" marR="0" lvl="2" indent="-298450" algn="l" rtl="0">
              <a:lnSpc>
                <a:spcPct val="100000"/>
              </a:lnSpc>
              <a:spcBef>
                <a:spcPts val="0"/>
              </a:spcBef>
              <a:spcAft>
                <a:spcPts val="0"/>
              </a:spcAft>
              <a:buClr>
                <a:schemeClr val="dk1"/>
              </a:buClr>
              <a:buSzPct val="100000"/>
              <a:buChar char="■"/>
            </a:pPr>
            <a:r>
              <a:rPr lang="en" sz="1100" dirty="0">
                <a:solidFill>
                  <a:schemeClr val="dk1"/>
                </a:solidFill>
              </a:rPr>
              <a:t>e.g. technology geared towards social causes, civic engagement</a:t>
            </a:r>
          </a:p>
          <a:p>
            <a:pPr marL="914400" marR="0" lvl="1" indent="-298450" algn="l" rtl="0">
              <a:lnSpc>
                <a:spcPct val="100000"/>
              </a:lnSpc>
              <a:spcBef>
                <a:spcPts val="0"/>
              </a:spcBef>
              <a:spcAft>
                <a:spcPts val="0"/>
              </a:spcAft>
              <a:buClr>
                <a:schemeClr val="dk1"/>
              </a:buClr>
              <a:buSzPct val="100000"/>
              <a:buChar char="○"/>
            </a:pPr>
            <a:r>
              <a:rPr lang="en" sz="1100" dirty="0">
                <a:solidFill>
                  <a:schemeClr val="dk1"/>
                </a:solidFill>
              </a:rPr>
              <a:t>Government data</a:t>
            </a:r>
          </a:p>
          <a:p>
            <a:pPr marL="1371600" marR="0" lvl="2" indent="-298450" algn="l" rtl="0">
              <a:lnSpc>
                <a:spcPct val="100000"/>
              </a:lnSpc>
              <a:spcBef>
                <a:spcPts val="0"/>
              </a:spcBef>
              <a:spcAft>
                <a:spcPts val="0"/>
              </a:spcAft>
              <a:buClr>
                <a:schemeClr val="dk1"/>
              </a:buClr>
              <a:buSzPct val="100000"/>
              <a:buChar char="■"/>
            </a:pPr>
            <a:r>
              <a:rPr lang="en" sz="1100" dirty="0">
                <a:solidFill>
                  <a:schemeClr val="dk1"/>
                </a:solidFill>
              </a:rPr>
              <a:t>e.g. technology that enhances public data access and transparency</a:t>
            </a:r>
          </a:p>
        </p:txBody>
      </p:sp>
      <p:sp>
        <p:nvSpPr>
          <p:cNvPr id="85" name="Shape 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457200" marR="0" lvl="0" indent="-298450" algn="l" rtl="0">
              <a:spcBef>
                <a:spcPts val="0"/>
              </a:spcBef>
              <a:buClr>
                <a:schemeClr val="dk1"/>
              </a:buClr>
              <a:buSzPct val="100000"/>
              <a:buFont typeface="Arial"/>
              <a:buChar char="●"/>
            </a:pPr>
            <a:r>
              <a:rPr lang="en" sz="1100">
                <a:solidFill>
                  <a:schemeClr val="dk1"/>
                </a:solidFill>
              </a:rPr>
              <a:t>You might be wondering, where you fit in, or what you can do. </a:t>
            </a:r>
          </a:p>
          <a:p>
            <a:pPr marL="457200" marR="0" lvl="0" indent="-298450" algn="l" rtl="0">
              <a:spcBef>
                <a:spcPts val="0"/>
              </a:spcBef>
              <a:buClr>
                <a:schemeClr val="dk1"/>
              </a:buClr>
              <a:buSzPct val="100000"/>
              <a:buFont typeface="Arial"/>
              <a:buChar char="●"/>
            </a:pPr>
            <a:r>
              <a:rPr lang="en" sz="1100">
                <a:solidFill>
                  <a:schemeClr val="dk1"/>
                </a:solidFill>
              </a:rPr>
              <a:t>Civic technology involves a multidisciplinary approach to solving civic issues</a:t>
            </a:r>
          </a:p>
          <a:p>
            <a:pPr marL="457200" marR="0" lvl="0" indent="-298450" algn="l" rtl="0">
              <a:spcBef>
                <a:spcPts val="0"/>
              </a:spcBef>
              <a:buClr>
                <a:schemeClr val="dk1"/>
              </a:buClr>
              <a:buSzPct val="100000"/>
              <a:buChar char="●"/>
            </a:pPr>
            <a:r>
              <a:rPr lang="en" sz="1100">
                <a:solidFill>
                  <a:schemeClr val="dk1"/>
                </a:solidFill>
              </a:rPr>
              <a:t>It primarily involves technology, design, policy analysis and community organizing, but at the end of the day, everyone can contribute to civic technology </a:t>
            </a:r>
          </a:p>
          <a:p>
            <a:pPr marL="457200" marR="0" lvl="0" indent="-298450" algn="l" rtl="0">
              <a:spcBef>
                <a:spcPts val="0"/>
              </a:spcBef>
              <a:buClr>
                <a:schemeClr val="dk1"/>
              </a:buClr>
              <a:buSzPct val="100000"/>
              <a:buChar char="●"/>
            </a:pPr>
            <a:r>
              <a:rPr lang="en" sz="1100">
                <a:solidFill>
                  <a:schemeClr val="dk1"/>
                </a:solidFill>
              </a:rPr>
              <a:t>Listed on the slide are a few examples of roles that are critical to make civic tech project successful </a:t>
            </a:r>
          </a:p>
        </p:txBody>
      </p:sp>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457200" marR="0" lvl="0" indent="-298450" algn="l" rtl="0">
              <a:spcBef>
                <a:spcPts val="0"/>
              </a:spcBef>
              <a:buClr>
                <a:schemeClr val="dk1"/>
              </a:buClr>
              <a:buSzPct val="100000"/>
              <a:buFont typeface="Arial"/>
              <a:buChar char="●"/>
            </a:pPr>
            <a:r>
              <a:rPr lang="en" sz="1100" dirty="0">
                <a:solidFill>
                  <a:schemeClr val="dk1"/>
                </a:solidFill>
              </a:rPr>
              <a:t>Why do we need civic tech?</a:t>
            </a:r>
          </a:p>
          <a:p>
            <a:pPr marL="457200" marR="0" lvl="0" indent="-298450" algn="l" rtl="0">
              <a:spcBef>
                <a:spcPts val="0"/>
              </a:spcBef>
              <a:buClr>
                <a:schemeClr val="dk1"/>
              </a:buClr>
              <a:buSzPct val="100000"/>
              <a:buChar char="●"/>
            </a:pPr>
            <a:r>
              <a:rPr lang="en" sz="1100" dirty="0">
                <a:solidFill>
                  <a:schemeClr val="dk1"/>
                </a:solidFill>
              </a:rPr>
              <a:t>First, there are limited resources available in the public and non-profit sector</a:t>
            </a:r>
          </a:p>
          <a:p>
            <a:pPr marL="914400" marR="0" lvl="1" indent="-298450" algn="l" rtl="0">
              <a:spcBef>
                <a:spcPts val="0"/>
              </a:spcBef>
              <a:buClr>
                <a:schemeClr val="dk1"/>
              </a:buClr>
              <a:buSzPct val="100000"/>
              <a:buChar char="○"/>
            </a:pPr>
            <a:r>
              <a:rPr lang="en" sz="1100" dirty="0">
                <a:solidFill>
                  <a:schemeClr val="dk1"/>
                </a:solidFill>
              </a:rPr>
              <a:t>Organizations in this space typically aim to address civic issues, however, they are increasingly being forced to do more with less. Civic technology helps these organizations become more efficient and effective in achieve their goals. </a:t>
            </a:r>
          </a:p>
          <a:p>
            <a:pPr marL="457200" marR="0" lvl="0" indent="-298450" algn="l" rtl="0">
              <a:spcBef>
                <a:spcPts val="0"/>
              </a:spcBef>
              <a:buClr>
                <a:schemeClr val="dk1"/>
              </a:buClr>
              <a:buSzPct val="100000"/>
              <a:buChar char="●"/>
            </a:pPr>
            <a:r>
              <a:rPr lang="en" sz="1100" dirty="0">
                <a:solidFill>
                  <a:schemeClr val="dk1"/>
                </a:solidFill>
              </a:rPr>
              <a:t>Second, governments are not agile</a:t>
            </a:r>
          </a:p>
          <a:p>
            <a:pPr marL="914400" marR="0" lvl="1" indent="-298450" algn="l" rtl="0">
              <a:spcBef>
                <a:spcPts val="0"/>
              </a:spcBef>
              <a:buClr>
                <a:schemeClr val="dk1"/>
              </a:buClr>
              <a:buSzPct val="100000"/>
              <a:buChar char="○"/>
            </a:pPr>
            <a:r>
              <a:rPr lang="en" sz="1100" dirty="0">
                <a:solidFill>
                  <a:schemeClr val="dk1"/>
                </a:solidFill>
              </a:rPr>
              <a:t>They are less responsive to address civic issues, and it’s much more efficient for citizens like us to implemented solutions to civic issues </a:t>
            </a:r>
          </a:p>
          <a:p>
            <a:pPr marL="457200" marR="0" lvl="0" indent="-298450" algn="l" rtl="0">
              <a:spcBef>
                <a:spcPts val="0"/>
              </a:spcBef>
              <a:buClr>
                <a:schemeClr val="dk1"/>
              </a:buClr>
              <a:buSzPct val="100000"/>
              <a:buChar char="●"/>
            </a:pPr>
            <a:r>
              <a:rPr lang="en" sz="1100" dirty="0">
                <a:solidFill>
                  <a:schemeClr val="dk1"/>
                </a:solidFill>
              </a:rPr>
              <a:t>Third, the needs of citizens are changing</a:t>
            </a:r>
          </a:p>
          <a:p>
            <a:pPr marL="914400" marR="0" lvl="1" indent="-298450" algn="l" rtl="0">
              <a:spcBef>
                <a:spcPts val="0"/>
              </a:spcBef>
              <a:buClr>
                <a:schemeClr val="dk1"/>
              </a:buClr>
              <a:buSzPct val="100000"/>
              <a:buChar char="○"/>
            </a:pPr>
            <a:r>
              <a:rPr lang="en" sz="1100" dirty="0">
                <a:solidFill>
                  <a:schemeClr val="dk1"/>
                </a:solidFill>
              </a:rPr>
              <a:t>This is related to the previous point</a:t>
            </a:r>
          </a:p>
          <a:p>
            <a:pPr marL="914400" marR="0" lvl="1" indent="-298450" algn="l" rtl="0">
              <a:spcBef>
                <a:spcPts val="0"/>
              </a:spcBef>
              <a:buClr>
                <a:schemeClr val="dk1"/>
              </a:buClr>
              <a:buSzPct val="100000"/>
              <a:buChar char="○"/>
            </a:pPr>
            <a:r>
              <a:rPr lang="en" sz="1100" dirty="0">
                <a:solidFill>
                  <a:schemeClr val="dk1"/>
                </a:solidFill>
              </a:rPr>
              <a:t>We are living in an increasingly digital world, and organizations that deliver public services need to rethink their approach to service delivery </a:t>
            </a:r>
          </a:p>
          <a:p>
            <a:pPr marL="914400" marR="0" lvl="1" indent="-298450" algn="l" rtl="0">
              <a:spcBef>
                <a:spcPts val="0"/>
              </a:spcBef>
              <a:buClr>
                <a:schemeClr val="dk1"/>
              </a:buClr>
              <a:buSzPct val="100000"/>
              <a:buChar char="○"/>
            </a:pPr>
            <a:r>
              <a:rPr lang="en" sz="1100" dirty="0">
                <a:solidFill>
                  <a:schemeClr val="dk1"/>
                </a:solidFill>
              </a:rPr>
              <a:t>Existing methods of service delivery are still very manual and time-consuming</a:t>
            </a:r>
          </a:p>
          <a:p>
            <a:pPr marL="457200" marR="0" lvl="0" indent="-298450" algn="l" rtl="0">
              <a:spcBef>
                <a:spcPts val="0"/>
              </a:spcBef>
              <a:buClr>
                <a:schemeClr val="dk1"/>
              </a:buClr>
              <a:buSzPct val="100000"/>
              <a:buChar char="●"/>
            </a:pPr>
            <a:r>
              <a:rPr lang="en" sz="1100" dirty="0">
                <a:solidFill>
                  <a:schemeClr val="dk1"/>
                </a:solidFill>
              </a:rPr>
              <a:t>Another reason why we need civic technology is because of what is can enable. First, it enables increase public participation. </a:t>
            </a:r>
          </a:p>
          <a:p>
            <a:pPr marL="914400" marR="0" lvl="1" indent="-298450" algn="l" rtl="0">
              <a:spcBef>
                <a:spcPts val="0"/>
              </a:spcBef>
              <a:buClr>
                <a:schemeClr val="dk1"/>
              </a:buClr>
              <a:buSzPct val="100000"/>
              <a:buChar char="○"/>
            </a:pPr>
            <a:r>
              <a:rPr lang="en" sz="1100" dirty="0">
                <a:solidFill>
                  <a:schemeClr val="dk1"/>
                </a:solidFill>
              </a:rPr>
              <a:t>Technology allows people to connect instantly with one another, and makes way for new forms of digital public participation.</a:t>
            </a:r>
          </a:p>
          <a:p>
            <a:pPr marL="457200" marR="0" lvl="0" indent="-298450" algn="l" rtl="0">
              <a:spcBef>
                <a:spcPts val="0"/>
              </a:spcBef>
              <a:buClr>
                <a:schemeClr val="dk1"/>
              </a:buClr>
              <a:buSzPct val="100000"/>
              <a:buChar char="●"/>
            </a:pPr>
            <a:r>
              <a:rPr lang="en" sz="1100" dirty="0">
                <a:solidFill>
                  <a:schemeClr val="dk1"/>
                </a:solidFill>
              </a:rPr>
              <a:t>Lastly, civic technology provides opportunities to leverage existing data and technology</a:t>
            </a:r>
          </a:p>
          <a:p>
            <a:pPr marL="914400" marR="0" lvl="1" indent="-298450" algn="l" rtl="0">
              <a:spcBef>
                <a:spcPts val="0"/>
              </a:spcBef>
              <a:buClr>
                <a:schemeClr val="dk1"/>
              </a:buClr>
              <a:buSzPct val="100000"/>
              <a:buChar char="○"/>
            </a:pPr>
            <a:r>
              <a:rPr lang="en" sz="1100" dirty="0">
                <a:solidFill>
                  <a:schemeClr val="dk1"/>
                </a:solidFill>
              </a:rPr>
              <a:t>Government have a wealth of data, the potential of that data is untapped</a:t>
            </a:r>
          </a:p>
          <a:p>
            <a:pPr marL="914400" marR="0" lvl="1" indent="-298450" algn="l" rtl="0">
              <a:spcBef>
                <a:spcPts val="0"/>
              </a:spcBef>
              <a:buClr>
                <a:schemeClr val="dk1"/>
              </a:buClr>
              <a:buSzPct val="100000"/>
              <a:buChar char="○"/>
            </a:pPr>
            <a:r>
              <a:rPr lang="en" sz="1100" dirty="0">
                <a:solidFill>
                  <a:schemeClr val="dk1"/>
                </a:solidFill>
              </a:rPr>
              <a:t>Technology enables us to better analyze information, which hopefully will lead to better policy making and a more informed public</a:t>
            </a:r>
          </a:p>
        </p:txBody>
      </p:sp>
      <p:sp>
        <p:nvSpPr>
          <p:cNvPr id="118" name="Shape 1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0" marR="0" lvl="0" indent="0" algn="l" rtl="0">
              <a:spcBef>
                <a:spcPts val="0"/>
              </a:spcBef>
              <a:spcAft>
                <a:spcPts val="0"/>
              </a:spcAft>
              <a:buClr>
                <a:schemeClr val="dk1"/>
              </a:buClr>
              <a:buSzPct val="25000"/>
              <a:buFont typeface="Arial"/>
              <a:buNone/>
            </a:pPr>
            <a:r>
              <a:rPr lang="en" sz="1100" b="0" i="0" u="none" strike="noStrike" cap="none" dirty="0">
                <a:solidFill>
                  <a:schemeClr val="dk1"/>
                </a:solidFill>
                <a:latin typeface="Arial"/>
                <a:ea typeface="Arial"/>
                <a:cs typeface="Arial"/>
                <a:sym typeface="Arial"/>
              </a:rPr>
              <a:t>The Internet, is for the most part neutral infrastructure - it can be used to enhance freedom, or corrode it. </a:t>
            </a:r>
          </a:p>
          <a:p>
            <a:pPr marL="0" marR="0" lvl="0" indent="0" algn="l" rtl="0">
              <a:spcBef>
                <a:spcPts val="0"/>
              </a:spcBef>
              <a:spcAft>
                <a:spcPts val="0"/>
              </a:spcAft>
              <a:buClr>
                <a:schemeClr val="dk1"/>
              </a:buClr>
              <a:buSzPct val="25000"/>
              <a:buFont typeface="Arial"/>
              <a:buNone/>
            </a:pPr>
            <a:r>
              <a:rPr lang="en" sz="1100" b="0" i="0" u="none" strike="noStrike" cap="none" dirty="0">
                <a:solidFill>
                  <a:schemeClr val="dk1"/>
                </a:solidFill>
                <a:latin typeface="Arial"/>
                <a:ea typeface="Arial"/>
                <a:cs typeface="Arial"/>
                <a:sym typeface="Arial"/>
              </a:rPr>
              <a:t>Think of NSA’s mass data collection, or the Hacking Team’s sale of cell phone monitoring software to repressive regimes.</a:t>
            </a:r>
          </a:p>
          <a:p>
            <a:pPr marL="0" marR="0" lvl="0" indent="0" algn="l" rtl="0">
              <a:spcBef>
                <a:spcPts val="0"/>
              </a:spcBef>
              <a:spcAft>
                <a:spcPts val="0"/>
              </a:spcAft>
              <a:buClr>
                <a:schemeClr val="dk1"/>
              </a:buClr>
              <a:buFont typeface="Arial"/>
              <a:buNone/>
            </a:pPr>
            <a:endParaRPr sz="1100" b="0" i="0" u="none" strike="noStrike" cap="none" dirty="0">
              <a:solidFill>
                <a:schemeClr val="dk1"/>
              </a:solidFill>
              <a:latin typeface="Arial"/>
              <a:ea typeface="Arial"/>
              <a:cs typeface="Arial"/>
              <a:sym typeface="Arial"/>
            </a:endParaRPr>
          </a:p>
          <a:p>
            <a:pPr marL="0" marR="0" lvl="0" indent="0" algn="l" rtl="0">
              <a:spcBef>
                <a:spcPts val="0"/>
              </a:spcBef>
              <a:buClr>
                <a:schemeClr val="dk1"/>
              </a:buClr>
              <a:buSzPct val="25000"/>
              <a:buFont typeface="Arial"/>
              <a:buNone/>
            </a:pPr>
            <a:r>
              <a:rPr lang="en" sz="1100" b="0" i="0" u="none" strike="noStrike" cap="none" dirty="0">
                <a:solidFill>
                  <a:schemeClr val="dk1"/>
                </a:solidFill>
                <a:latin typeface="Arial"/>
                <a:ea typeface="Arial"/>
                <a:cs typeface="Arial"/>
                <a:sym typeface="Arial"/>
              </a:rPr>
              <a:t>On the flipside, we have tools that empower communities, contribute open source code to the commons, and support the work of existing groups and institutions.</a:t>
            </a:r>
          </a:p>
          <a:p>
            <a:pPr marL="0" marR="0" lvl="0" indent="0" algn="l" rtl="0">
              <a:spcBef>
                <a:spcPts val="0"/>
              </a:spcBef>
              <a:buClr>
                <a:schemeClr val="dk1"/>
              </a:buClr>
              <a:buFont typeface="Arial"/>
              <a:buNone/>
            </a:pPr>
            <a:endParaRPr sz="1100" dirty="0">
              <a:solidFill>
                <a:schemeClr val="dk1"/>
              </a:solidFill>
            </a:endParaRPr>
          </a:p>
          <a:p>
            <a:pPr marL="0" marR="0" lvl="0" indent="0" algn="l" rtl="0">
              <a:spcBef>
                <a:spcPts val="0"/>
              </a:spcBef>
              <a:buClr>
                <a:schemeClr val="dk1"/>
              </a:buClr>
              <a:buSzPct val="25000"/>
              <a:buFont typeface="Arial"/>
              <a:buNone/>
            </a:pPr>
            <a:r>
              <a:rPr lang="en" sz="1100" dirty="0">
                <a:solidFill>
                  <a:schemeClr val="dk1"/>
                </a:solidFill>
              </a:rPr>
              <a:t>------ #</a:t>
            </a:r>
            <a:r>
              <a:rPr lang="en" sz="1100" dirty="0" err="1">
                <a:solidFill>
                  <a:schemeClr val="dk1"/>
                </a:solidFill>
              </a:rPr>
              <a:t>emily’s</a:t>
            </a:r>
            <a:r>
              <a:rPr lang="en" sz="1100" dirty="0">
                <a:solidFill>
                  <a:schemeClr val="dk1"/>
                </a:solidFill>
              </a:rPr>
              <a:t> notes on this slide below </a:t>
            </a:r>
          </a:p>
          <a:p>
            <a:pPr marL="457200" marR="0" lvl="0" indent="-298450" algn="l" rtl="0">
              <a:spcBef>
                <a:spcPts val="0"/>
              </a:spcBef>
              <a:buClr>
                <a:schemeClr val="dk1"/>
              </a:buClr>
              <a:buSzPct val="100000"/>
              <a:buChar char="●"/>
            </a:pPr>
            <a:r>
              <a:rPr lang="en" sz="1100" dirty="0">
                <a:solidFill>
                  <a:schemeClr val="dk1"/>
                </a:solidFill>
              </a:rPr>
              <a:t>Some might view the internet as a bad thing. When we think about hackers, and all the potential threats to privacy and security online. An important aspect of civic technology is about reclaiming technology and using it for good. When we talk about civic hacking, it’s less about doing damage, and more about building tools that challenge the status quo and empower citizens. </a:t>
            </a:r>
          </a:p>
          <a:p>
            <a:pPr marL="457200" marR="0" lvl="0" indent="-298450" algn="l" rtl="0">
              <a:spcBef>
                <a:spcPts val="0"/>
              </a:spcBef>
              <a:buClr>
                <a:schemeClr val="dk1"/>
              </a:buClr>
              <a:buSzPct val="100000"/>
              <a:buChar char="●"/>
            </a:pPr>
            <a:r>
              <a:rPr lang="en" sz="1100" dirty="0">
                <a:solidFill>
                  <a:schemeClr val="dk1"/>
                </a:solidFill>
              </a:rPr>
              <a:t>Civic technology is more about using the internet to…[read bullets]</a:t>
            </a:r>
          </a:p>
          <a:p>
            <a:pPr marL="0" marR="0" lvl="0" indent="0" algn="l" rtl="0">
              <a:spcBef>
                <a:spcPts val="0"/>
              </a:spcBef>
              <a:buClr>
                <a:schemeClr val="dk1"/>
              </a:buClr>
              <a:buFont typeface="Arial"/>
              <a:buNone/>
            </a:pPr>
            <a:endParaRPr sz="1100" dirty="0">
              <a:solidFill>
                <a:schemeClr val="dk1"/>
              </a:solidFill>
            </a:endParaRPr>
          </a:p>
        </p:txBody>
      </p:sp>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Shape 135"/>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marL="0" marR="0" lvl="0" indent="0" algn="l" rtl="0">
              <a:spcBef>
                <a:spcPts val="0"/>
              </a:spcBef>
              <a:buClr>
                <a:schemeClr val="dk1"/>
              </a:buClr>
              <a:buSzPct val="25000"/>
              <a:buFont typeface="Arial"/>
              <a:buNone/>
            </a:pPr>
            <a:r>
              <a:rPr lang="en" sz="1100" b="0" i="0" u="none" strike="noStrike" cap="none" dirty="0" err="1">
                <a:solidFill>
                  <a:schemeClr val="dk1"/>
                </a:solidFill>
                <a:latin typeface="Arial"/>
                <a:ea typeface="Arial"/>
                <a:cs typeface="Arial"/>
                <a:sym typeface="Arial"/>
              </a:rPr>
              <a:t>Laurenellen</a:t>
            </a:r>
            <a:r>
              <a:rPr lang="en" sz="1100" b="0" i="0" u="none" strike="noStrike" cap="none" dirty="0">
                <a:solidFill>
                  <a:schemeClr val="dk1"/>
                </a:solidFill>
                <a:latin typeface="Arial"/>
                <a:ea typeface="Arial"/>
                <a:cs typeface="Arial"/>
                <a:sym typeface="Arial"/>
              </a:rPr>
              <a:t> McCann, a fellow at the Open Technology Institute (an initiative of a really cool think tank called the New America Foundation), coined the phrase “Built with”. She was inspired by some legendary community organizers - Saul </a:t>
            </a:r>
            <a:r>
              <a:rPr lang="en" sz="1100" b="0" i="0" u="none" strike="noStrike" cap="none" dirty="0" err="1">
                <a:solidFill>
                  <a:schemeClr val="dk1"/>
                </a:solidFill>
                <a:latin typeface="Arial"/>
                <a:ea typeface="Arial"/>
                <a:cs typeface="Arial"/>
                <a:sym typeface="Arial"/>
              </a:rPr>
              <a:t>Alinksy</a:t>
            </a:r>
            <a:r>
              <a:rPr lang="en" sz="1100" b="0" i="0" u="none" strike="noStrike" cap="none" dirty="0">
                <a:solidFill>
                  <a:schemeClr val="dk1"/>
                </a:solidFill>
                <a:latin typeface="Arial"/>
                <a:ea typeface="Arial"/>
                <a:cs typeface="Arial"/>
                <a:sym typeface="Arial"/>
              </a:rPr>
              <a:t> &amp; Grace Lee Boggs among them - who fought to empower otherwise disenfranchised communities.</a:t>
            </a:r>
          </a:p>
          <a:p>
            <a:pPr marL="0" marR="0" lvl="0" indent="0" algn="l" rtl="0">
              <a:spcBef>
                <a:spcPts val="0"/>
              </a:spcBef>
              <a:buClr>
                <a:schemeClr val="dk1"/>
              </a:buClr>
              <a:buFont typeface="Arial"/>
              <a:buNone/>
            </a:pPr>
            <a:endParaRPr sz="1100" dirty="0">
              <a:solidFill>
                <a:schemeClr val="dk1"/>
              </a:solidFill>
            </a:endParaRPr>
          </a:p>
          <a:p>
            <a:pPr lvl="0" rtl="0">
              <a:spcBef>
                <a:spcPts val="0"/>
              </a:spcBef>
              <a:buClr>
                <a:schemeClr val="dk1"/>
              </a:buClr>
              <a:buSzPct val="25000"/>
              <a:buFont typeface="Arial"/>
              <a:buNone/>
            </a:pPr>
            <a:r>
              <a:rPr lang="en" sz="1100" dirty="0">
                <a:solidFill>
                  <a:schemeClr val="dk1"/>
                </a:solidFill>
              </a:rPr>
              <a:t>------ #</a:t>
            </a:r>
            <a:r>
              <a:rPr lang="en" sz="1100" dirty="0" err="1">
                <a:solidFill>
                  <a:schemeClr val="dk1"/>
                </a:solidFill>
              </a:rPr>
              <a:t>emily’s</a:t>
            </a:r>
            <a:r>
              <a:rPr lang="en" sz="1100" dirty="0">
                <a:solidFill>
                  <a:schemeClr val="dk1"/>
                </a:solidFill>
              </a:rPr>
              <a:t> notes on this slide below </a:t>
            </a:r>
          </a:p>
          <a:p>
            <a:pPr marL="457200" lvl="0" indent="-298450" rtl="0">
              <a:spcBef>
                <a:spcPts val="0"/>
              </a:spcBef>
              <a:buClr>
                <a:schemeClr val="dk1"/>
              </a:buClr>
              <a:buSzPct val="100000"/>
              <a:buChar char="●"/>
            </a:pPr>
            <a:r>
              <a:rPr lang="en" sz="1100" dirty="0">
                <a:solidFill>
                  <a:schemeClr val="dk1"/>
                </a:solidFill>
              </a:rPr>
              <a:t>A key tenet of civic technology is the notion of building with, not for </a:t>
            </a:r>
          </a:p>
          <a:p>
            <a:pPr marL="457200" lvl="0" indent="-298450" rtl="0">
              <a:spcBef>
                <a:spcPts val="0"/>
              </a:spcBef>
              <a:buClr>
                <a:schemeClr val="dk1"/>
              </a:buClr>
              <a:buSzPct val="100000"/>
              <a:buChar char="●"/>
            </a:pPr>
            <a:r>
              <a:rPr lang="en" sz="1100" dirty="0">
                <a:solidFill>
                  <a:schemeClr val="dk1"/>
                </a:solidFill>
              </a:rPr>
              <a:t>This term was coined by </a:t>
            </a:r>
            <a:r>
              <a:rPr lang="en" sz="1100" dirty="0" err="1">
                <a:solidFill>
                  <a:schemeClr val="dk1"/>
                </a:solidFill>
              </a:rPr>
              <a:t>Laurenellen</a:t>
            </a:r>
            <a:r>
              <a:rPr lang="en" sz="1100" dirty="0">
                <a:solidFill>
                  <a:schemeClr val="dk1"/>
                </a:solidFill>
              </a:rPr>
              <a:t> McCann, a fellow at the Open Technology Institute </a:t>
            </a:r>
          </a:p>
          <a:p>
            <a:pPr marL="457200" lvl="0" indent="-298450" rtl="0">
              <a:spcBef>
                <a:spcPts val="0"/>
              </a:spcBef>
              <a:buClr>
                <a:schemeClr val="dk1"/>
              </a:buClr>
              <a:buSzPct val="100000"/>
              <a:buChar char="●"/>
            </a:pPr>
            <a:r>
              <a:rPr lang="en" sz="1100" dirty="0">
                <a:solidFill>
                  <a:schemeClr val="dk1"/>
                </a:solidFill>
              </a:rPr>
              <a:t>Sometimes, when we see a problem, it easy for us to jump to conclusions about what the solution should be</a:t>
            </a:r>
          </a:p>
          <a:p>
            <a:pPr marL="457200" lvl="0" indent="-298450" rtl="0">
              <a:spcBef>
                <a:spcPts val="0"/>
              </a:spcBef>
              <a:buClr>
                <a:schemeClr val="dk1"/>
              </a:buClr>
              <a:buSzPct val="100000"/>
              <a:buChar char="●"/>
            </a:pPr>
            <a:r>
              <a:rPr lang="en" sz="1100" dirty="0">
                <a:solidFill>
                  <a:schemeClr val="dk1"/>
                </a:solidFill>
              </a:rPr>
              <a:t>But, when we built civic technology, we should be </a:t>
            </a:r>
            <a:r>
              <a:rPr lang="en" sz="1100" dirty="0" smtClean="0">
                <a:solidFill>
                  <a:schemeClr val="dk1"/>
                </a:solidFill>
              </a:rPr>
              <a:t>cognizant </a:t>
            </a:r>
            <a:r>
              <a:rPr lang="en" sz="1100" dirty="0">
                <a:solidFill>
                  <a:schemeClr val="dk1"/>
                </a:solidFill>
              </a:rPr>
              <a:t>of the potential consequences of our actions and be sure to involved the communities that would be impacted by our technology  </a:t>
            </a:r>
          </a:p>
          <a:p>
            <a:pPr lvl="0" rtl="0">
              <a:spcBef>
                <a:spcPts val="0"/>
              </a:spcBef>
              <a:buNone/>
            </a:pPr>
            <a:endParaRPr sz="1100" dirty="0">
              <a:solidFill>
                <a:schemeClr val="dk1"/>
              </a:solidFill>
            </a:endParaRPr>
          </a:p>
          <a:p>
            <a:pPr marL="457200" lvl="0" indent="-298450" rtl="0">
              <a:spcBef>
                <a:spcPts val="0"/>
              </a:spcBef>
              <a:buClr>
                <a:schemeClr val="dk1"/>
              </a:buClr>
              <a:buSzPct val="100000"/>
              <a:buChar char="●"/>
            </a:pPr>
            <a:r>
              <a:rPr lang="en" sz="1100" dirty="0">
                <a:solidFill>
                  <a:schemeClr val="dk1"/>
                </a:solidFill>
              </a:rPr>
              <a:t>[cite Street Bump example:]</a:t>
            </a:r>
          </a:p>
          <a:p>
            <a:pPr marL="914400" lvl="1" indent="-298450" rtl="0">
              <a:spcBef>
                <a:spcPts val="0"/>
              </a:spcBef>
              <a:buClr>
                <a:schemeClr val="dk1"/>
              </a:buClr>
              <a:buSzPct val="100000"/>
              <a:buChar char="○"/>
            </a:pPr>
            <a:r>
              <a:rPr lang="en" sz="1100" dirty="0">
                <a:solidFill>
                  <a:schemeClr val="dk1"/>
                </a:solidFill>
              </a:rPr>
              <a:t>The City of Boston created a now “infamous” app called Street Bump to detect potholes using smartphone sensors. But not everyone has a smartphone or the capacity to download apps or the digital literacy to use them as intended.</a:t>
            </a:r>
            <a:br>
              <a:rPr lang="en" sz="1100" dirty="0">
                <a:solidFill>
                  <a:schemeClr val="dk1"/>
                </a:solidFill>
              </a:rPr>
            </a:br>
            <a:r>
              <a:rPr lang="en" sz="1100" dirty="0">
                <a:solidFill>
                  <a:schemeClr val="dk1"/>
                </a:solidFill>
              </a:rPr>
              <a:t>The result? Potholes in wealthier, whiter, younger neighborhoods were detected, directing city services to these more privileged neighborhoods and leaving neighborhoods that were already underserved (especially in terms of their infrastructure upkeep) further disadvantaged.</a:t>
            </a:r>
          </a:p>
          <a:p>
            <a:pPr marL="914400" lvl="1" indent="-298450" rtl="0">
              <a:spcBef>
                <a:spcPts val="0"/>
              </a:spcBef>
              <a:buClr>
                <a:schemeClr val="dk1"/>
              </a:buClr>
              <a:buSzPct val="100000"/>
              <a:buChar char="○"/>
            </a:pPr>
            <a:r>
              <a:rPr lang="en" sz="1100" dirty="0">
                <a:solidFill>
                  <a:schemeClr val="dk1"/>
                </a:solidFill>
              </a:rPr>
              <a:t>https://</a:t>
            </a:r>
            <a:r>
              <a:rPr lang="en" sz="1100" dirty="0" err="1">
                <a:solidFill>
                  <a:schemeClr val="dk1"/>
                </a:solidFill>
              </a:rPr>
              <a:t>medium.com</a:t>
            </a:r>
            <a:r>
              <a:rPr lang="en" sz="1100" dirty="0">
                <a:solidFill>
                  <a:schemeClr val="dk1"/>
                </a:solidFill>
              </a:rPr>
              <a:t>/@</a:t>
            </a:r>
            <a:r>
              <a:rPr lang="en" sz="1100" dirty="0" err="1">
                <a:solidFill>
                  <a:schemeClr val="dk1"/>
                </a:solidFill>
              </a:rPr>
              <a:t>elle_mccann</a:t>
            </a:r>
            <a:r>
              <a:rPr lang="en" sz="1100" dirty="0">
                <a:solidFill>
                  <a:schemeClr val="dk1"/>
                </a:solidFill>
              </a:rPr>
              <a:t>/crafting-civictech-7f5edfb864bb#.nl6gfks0s</a:t>
            </a:r>
          </a:p>
          <a:p>
            <a:pPr marL="457200" marR="0" lvl="0" indent="-298450" algn="l" rtl="0">
              <a:spcBef>
                <a:spcPts val="0"/>
              </a:spcBef>
              <a:buClr>
                <a:schemeClr val="dk1"/>
              </a:buClr>
              <a:buSzPct val="100000"/>
              <a:buChar char="●"/>
            </a:pPr>
            <a:r>
              <a:rPr lang="en" sz="1100" dirty="0">
                <a:solidFill>
                  <a:schemeClr val="dk1"/>
                </a:solidFill>
              </a:rPr>
              <a:t>Often, civic tech projects start out as </a:t>
            </a:r>
            <a:r>
              <a:rPr lang="en" sz="1100" dirty="0" err="1">
                <a:solidFill>
                  <a:schemeClr val="dk1"/>
                </a:solidFill>
              </a:rPr>
              <a:t>builting</a:t>
            </a:r>
            <a:r>
              <a:rPr lang="en" sz="1100" dirty="0">
                <a:solidFill>
                  <a:schemeClr val="dk1"/>
                </a:solidFill>
              </a:rPr>
              <a:t> solutions for another community, however, they should be built with communities, and ideally, built by the communities themselves </a:t>
            </a:r>
          </a:p>
        </p:txBody>
      </p:sp>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ctr" anchorCtr="0">
            <a:noAutofit/>
          </a:bodyPr>
          <a:lstStyle/>
          <a:p>
            <a:pPr lvl="0" rtl="0">
              <a:lnSpc>
                <a:spcPct val="100000"/>
              </a:lnSpc>
              <a:spcBef>
                <a:spcPts val="0"/>
              </a:spcBef>
              <a:spcAft>
                <a:spcPts val="1600"/>
              </a:spcAft>
              <a:buNone/>
            </a:pPr>
            <a:endParaRPr sz="1100"/>
          </a:p>
        </p:txBody>
      </p:sp>
      <p:sp>
        <p:nvSpPr>
          <p:cNvPr id="150" name="Shape 1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NUL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Shape 9"/>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Shape 61"/>
          <p:cNvSpPr/>
          <p:nvPr userDrawn="1"/>
        </p:nvSpPr>
        <p:spPr>
          <a:xfrm>
            <a:off x="1113900" y="663018"/>
            <a:ext cx="7496700" cy="1946193"/>
          </a:xfrm>
          <a:prstGeom prst="flowChartProcess">
            <a:avLst/>
          </a:prstGeom>
          <a:solidFill>
            <a:srgbClr val="000000"/>
          </a:solidFill>
          <a:ln w="38100" cap="flat" cmpd="sng">
            <a:solidFill>
              <a:srgbClr val="000000"/>
            </a:solidFill>
            <a:prstDash val="solid"/>
            <a:miter lim="8000"/>
            <a:headEnd type="none" w="med" len="med"/>
            <a:tailEnd type="none" w="med" len="med"/>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8" name="Shape 63"/>
          <p:cNvSpPr/>
          <p:nvPr userDrawn="1"/>
        </p:nvSpPr>
        <p:spPr>
          <a:xfrm>
            <a:off x="961500" y="548718"/>
            <a:ext cx="7496700" cy="1946193"/>
          </a:xfrm>
          <a:prstGeom prst="flowChartProcess">
            <a:avLst/>
          </a:prstGeom>
          <a:solidFill>
            <a:schemeClr val="bg2"/>
          </a:solidFill>
          <a:ln w="38100" cap="flat" cmpd="sng">
            <a:solidFill>
              <a:srgbClr val="000000"/>
            </a:solidFill>
            <a:prstDash val="solid"/>
            <a:miter lim="8000"/>
            <a:headEnd type="none" w="med" len="med"/>
            <a:tailEnd type="none" w="med" len="med"/>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0" name="Shape 10"/>
          <p:cNvSpPr txBox="1">
            <a:spLocks noGrp="1"/>
          </p:cNvSpPr>
          <p:nvPr>
            <p:ph type="ctrTitle"/>
          </p:nvPr>
        </p:nvSpPr>
        <p:spPr>
          <a:xfrm>
            <a:off x="1113901" y="733287"/>
            <a:ext cx="5142612" cy="1580936"/>
          </a:xfrm>
          <a:prstGeom prst="rect">
            <a:avLst/>
          </a:prstGeom>
        </p:spPr>
        <p:txBody>
          <a:bodyPr wrap="square" lIns="91425" tIns="91425" rIns="91425" bIns="91425" anchor="ctr" anchorCtr="0"/>
          <a:lstStyle>
            <a:lvl1pPr lvl="0" algn="l">
              <a:spcBef>
                <a:spcPts val="0"/>
              </a:spcBef>
              <a:buSzPct val="100000"/>
              <a:defRPr sz="4800" b="1" spc="-150" baseline="0">
                <a:solidFill>
                  <a:schemeClr val="bg1"/>
                </a:solidFill>
                <a:latin typeface="Times New Roman" charset="0"/>
                <a:ea typeface="Times New Roman" charset="0"/>
                <a:cs typeface="Times New Roman" charset="0"/>
              </a:defRPr>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lang="en-US" dirty="0"/>
          </a:p>
        </p:txBody>
      </p:sp>
      <p:sp>
        <p:nvSpPr>
          <p:cNvPr id="17" name="Text Placeholder 16"/>
          <p:cNvSpPr>
            <a:spLocks noGrp="1"/>
          </p:cNvSpPr>
          <p:nvPr>
            <p:ph type="body" sz="quarter" idx="10" hasCustomPrompt="1"/>
          </p:nvPr>
        </p:nvSpPr>
        <p:spPr>
          <a:xfrm>
            <a:off x="3227295" y="3008460"/>
            <a:ext cx="2689411" cy="502397"/>
          </a:xfrm>
          <a:solidFill>
            <a:srgbClr val="FFFFFF">
              <a:alpha val="74902"/>
            </a:srgbClr>
          </a:solidFill>
        </p:spPr>
        <p:txBody>
          <a:bodyPr/>
          <a:lstStyle>
            <a:lvl1pPr algn="ctr">
              <a:buNone/>
              <a:defRPr b="1" baseline="0">
                <a:solidFill>
                  <a:schemeClr val="bg2"/>
                </a:solidFill>
              </a:defRPr>
            </a:lvl1pPr>
          </a:lstStyle>
          <a:p>
            <a:pPr lvl="0"/>
            <a:r>
              <a:rPr lang="en-US" dirty="0" smtClean="0"/>
              <a:t>Click to add date</a:t>
            </a:r>
            <a:endParaRPr lang="en-US" dirty="0"/>
          </a:p>
        </p:txBody>
      </p:sp>
      <p:grpSp>
        <p:nvGrpSpPr>
          <p:cNvPr id="4" name="Group 3"/>
          <p:cNvGrpSpPr/>
          <p:nvPr userDrawn="1"/>
        </p:nvGrpSpPr>
        <p:grpSpPr>
          <a:xfrm>
            <a:off x="6583740" y="766648"/>
            <a:ext cx="966647" cy="945990"/>
            <a:chOff x="3634177" y="2080212"/>
            <a:chExt cx="966647" cy="945990"/>
          </a:xfrm>
        </p:grpSpPr>
        <p:sp>
          <p:nvSpPr>
            <p:cNvPr id="24" name="Shape 139"/>
            <p:cNvSpPr/>
            <p:nvPr/>
          </p:nvSpPr>
          <p:spPr>
            <a:xfrm>
              <a:off x="3634177" y="2080212"/>
              <a:ext cx="966647" cy="945990"/>
            </a:xfrm>
            <a:prstGeom prst="ellipse">
              <a:avLst/>
            </a:prstGeom>
            <a:solidFill>
              <a:schemeClr val="bg1"/>
            </a:solidFill>
            <a:ln w="38100" cap="flat" cmpd="sng">
              <a:solidFill>
                <a:schemeClr val="accent6"/>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pic>
          <p:nvPicPr>
            <p:cNvPr id="3" name="Picture 2"/>
            <p:cNvPicPr>
              <a:picLocks noChangeAspect="1"/>
            </p:cNvPicPr>
            <p:nvPr userDrawn="1"/>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r="64313"/>
            <a:stretch/>
          </p:blipFill>
          <p:spPr>
            <a:xfrm>
              <a:off x="3692270" y="2255313"/>
              <a:ext cx="850461" cy="595788"/>
            </a:xfrm>
            <a:prstGeom prst="rect">
              <a:avLst/>
            </a:prstGeom>
          </p:spPr>
        </p:pic>
      </p:grpSp>
      <p:grpSp>
        <p:nvGrpSpPr>
          <p:cNvPr id="16" name="Group 15"/>
          <p:cNvGrpSpPr/>
          <p:nvPr userDrawn="1"/>
        </p:nvGrpSpPr>
        <p:grpSpPr>
          <a:xfrm>
            <a:off x="7190948" y="1296793"/>
            <a:ext cx="966647" cy="945990"/>
            <a:chOff x="3634177" y="2080212"/>
            <a:chExt cx="966647" cy="945990"/>
          </a:xfrm>
        </p:grpSpPr>
        <p:sp>
          <p:nvSpPr>
            <p:cNvPr id="21" name="Shape 139"/>
            <p:cNvSpPr/>
            <p:nvPr/>
          </p:nvSpPr>
          <p:spPr>
            <a:xfrm>
              <a:off x="3634177" y="2080212"/>
              <a:ext cx="966647" cy="945990"/>
            </a:xfrm>
            <a:prstGeom prst="ellipse">
              <a:avLst/>
            </a:prstGeom>
            <a:solidFill>
              <a:schemeClr val="bg1"/>
            </a:solidFill>
            <a:ln w="38100" cap="flat" cmpd="sng">
              <a:solidFill>
                <a:schemeClr val="accent6"/>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pic>
          <p:nvPicPr>
            <p:cNvPr id="22" name="Picture 2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92438" y="2231301"/>
              <a:ext cx="650124" cy="643812"/>
            </a:xfrm>
            <a:prstGeom prst="rect">
              <a:avLst/>
            </a:prstGeom>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Colour)">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393853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Faded)">
    <p:spTree>
      <p:nvGrpSpPr>
        <p:cNvPr id="1" name=""/>
        <p:cNvGrpSpPr/>
        <p:nvPr/>
      </p:nvGrpSpPr>
      <p:grpSpPr>
        <a:xfrm>
          <a:off x="0" y="0"/>
          <a:ext cx="0" cy="0"/>
          <a:chOff x="0" y="0"/>
          <a:chExt cx="0" cy="0"/>
        </a:xfrm>
      </p:grpSpPr>
      <p:sp>
        <p:nvSpPr>
          <p:cNvPr id="5" name="Rectangle 4"/>
          <p:cNvSpPr/>
          <p:nvPr userDrawn="1"/>
        </p:nvSpPr>
        <p:spPr>
          <a:xfrm>
            <a:off x="0" y="0"/>
            <a:ext cx="91440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userDrawn="1"/>
        </p:nvPicPr>
        <p:blipFill>
          <a:blip r:embed="rId2">
            <a:alphaModFix amt="35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692600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5" name="Rectangle 4"/>
          <p:cNvSpPr/>
          <p:nvPr userDrawn="1"/>
        </p:nvSpPr>
        <p:spPr>
          <a:xfrm>
            <a:off x="0" y="0"/>
            <a:ext cx="91440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userDrawn="1"/>
        </p:nvPicPr>
        <p:blipFill>
          <a:blip r:embed="rId2">
            <a:alphaModFix amt="35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Shape 14"/>
          <p:cNvSpPr txBox="1">
            <a:spLocks noGrp="1"/>
          </p:cNvSpPr>
          <p:nvPr>
            <p:ph type="title"/>
          </p:nvPr>
        </p:nvSpPr>
        <p:spPr>
          <a:xfrm>
            <a:off x="311700" y="2150850"/>
            <a:ext cx="8520599" cy="841800"/>
          </a:xfrm>
          <a:prstGeom prst="rect">
            <a:avLst/>
          </a:prstGeom>
        </p:spPr>
        <p:txBody>
          <a:bodyPr wrap="square" lIns="91425" tIns="91425" rIns="91425" bIns="91425" anchor="ctr" anchorCtr="0"/>
          <a:lstStyle>
            <a:lvl1pPr lvl="0" algn="ctr">
              <a:spcBef>
                <a:spcPts val="0"/>
              </a:spcBef>
              <a:buSzPct val="100000"/>
              <a:defRPr sz="3600">
                <a:solidFill>
                  <a:schemeClr val="bg2"/>
                </a:solidFill>
              </a:defRPr>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alphaModFix amt="35000"/>
            <a:extLst>
              <a:ext uri="{28A0092B-C50C-407E-A947-70E740481C1C}">
                <a14:useLocalDpi xmlns:a14="http://schemas.microsoft.com/office/drawing/2010/main" val="0"/>
              </a:ext>
            </a:extLst>
          </a:blip>
          <a:srcRect t="13923"/>
          <a:stretch/>
        </p:blipFill>
        <p:spPr>
          <a:xfrm>
            <a:off x="0" y="787399"/>
            <a:ext cx="9144000" cy="4356100"/>
          </a:xfrm>
          <a:prstGeom prst="rect">
            <a:avLst/>
          </a:prstGeom>
        </p:spPr>
      </p:pic>
      <p:sp>
        <p:nvSpPr>
          <p:cNvPr id="3" name="Rectangle 2"/>
          <p:cNvSpPr/>
          <p:nvPr userDrawn="1"/>
        </p:nvSpPr>
        <p:spPr>
          <a:xfrm>
            <a:off x="0" y="787399"/>
            <a:ext cx="9144000" cy="4356100"/>
          </a:xfrm>
          <a:prstGeom prst="rect">
            <a:avLst/>
          </a:prstGeom>
          <a:gradFill>
            <a:gsLst>
              <a:gs pos="0">
                <a:schemeClr val="bg1">
                  <a:alpha val="0"/>
                </a:schemeClr>
              </a:gs>
              <a:gs pos="55000">
                <a:schemeClr val="bg1">
                  <a:shade val="100000"/>
                  <a:satMod val="11500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rotWithShape="1">
          <a:blip r:embed="rId3">
            <a:alphaModFix amt="20000"/>
            <a:extLst>
              <a:ext uri="{28A0092B-C50C-407E-A947-70E740481C1C}">
                <a14:useLocalDpi xmlns:a14="http://schemas.microsoft.com/office/drawing/2010/main" val="0"/>
              </a:ext>
            </a:extLst>
          </a:blip>
          <a:srcRect t="15309"/>
          <a:stretch/>
        </p:blipFill>
        <p:spPr>
          <a:xfrm>
            <a:off x="0" y="787400"/>
            <a:ext cx="9144000" cy="4356100"/>
          </a:xfrm>
          <a:prstGeom prst="rect">
            <a:avLst/>
          </a:prstGeom>
        </p:spPr>
      </p:pic>
      <p:sp>
        <p:nvSpPr>
          <p:cNvPr id="2" name="Title 1"/>
          <p:cNvSpPr>
            <a:spLocks noGrp="1"/>
          </p:cNvSpPr>
          <p:nvPr>
            <p:ph type="title"/>
          </p:nvPr>
        </p:nvSpPr>
        <p:spPr>
          <a:xfrm>
            <a:off x="311700" y="143438"/>
            <a:ext cx="8520599" cy="572699"/>
          </a:xfrm>
        </p:spPr>
        <p:txBody>
          <a:bodyPr/>
          <a:lstStyle>
            <a:lvl1pPr>
              <a:defRPr>
                <a:solidFill>
                  <a:schemeClr val="bg1"/>
                </a:solidFill>
              </a:defRPr>
            </a:lvl1pPr>
          </a:lstStyle>
          <a:p>
            <a:r>
              <a:rPr lang="en-US" dirty="0" smtClean="0"/>
              <a:t>Click to edit Master title style</a:t>
            </a:r>
            <a:endParaRPr lang="en-US" dirty="0"/>
          </a:p>
        </p:txBody>
      </p:sp>
      <p:sp>
        <p:nvSpPr>
          <p:cNvPr id="8" name="Rectangle 7"/>
          <p:cNvSpPr/>
          <p:nvPr userDrawn="1"/>
        </p:nvSpPr>
        <p:spPr>
          <a:xfrm>
            <a:off x="0" y="787400"/>
            <a:ext cx="9144000" cy="4356099"/>
          </a:xfrm>
          <a:prstGeom prst="rect">
            <a:avLst/>
          </a:prstGeom>
          <a:gradFill flip="none" rotWithShape="1">
            <a:gsLst>
              <a:gs pos="0">
                <a:schemeClr val="bg1">
                  <a:alpha val="0"/>
                </a:schemeClr>
              </a:gs>
              <a:gs pos="55000">
                <a:schemeClr val="bg1">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p:cNvSpPr>
            <a:spLocks noGrp="1"/>
          </p:cNvSpPr>
          <p:nvPr>
            <p:ph sz="quarter" idx="10"/>
          </p:nvPr>
        </p:nvSpPr>
        <p:spPr>
          <a:xfrm>
            <a:off x="313200" y="864000"/>
            <a:ext cx="8521700" cy="3672000"/>
          </a:xfrm>
        </p:spPr>
        <p:txBody>
          <a:bodyPr lIns="90000"/>
          <a:lstStyle>
            <a:lvl1pPr marL="342900" indent="-342900">
              <a:buFont typeface="+mj-lt"/>
              <a:buAutoNum type="arabicPeriod"/>
              <a:defRPr>
                <a:solidFill>
                  <a:schemeClr val="tx1"/>
                </a:solidFill>
              </a:defRPr>
            </a:lvl1pPr>
            <a:lvl2pPr marL="635000" indent="-269875">
              <a:buSzPct val="60000"/>
              <a:buFont typeface="Courier New" charset="0"/>
              <a:buChar char="o"/>
              <a:defRPr>
                <a:solidFill>
                  <a:schemeClr val="tx1"/>
                </a:solidFill>
              </a:defRPr>
            </a:lvl2pPr>
            <a:lvl3pPr marL="984250" indent="-269875">
              <a:buFont typeface="Wingdings" charset="2"/>
              <a:buChar char="§"/>
              <a:defRPr>
                <a:solidFill>
                  <a:schemeClr val="tx1"/>
                </a:solidFill>
              </a:defRPr>
            </a:lvl3pPr>
            <a:lvl4pPr marL="1339850" indent="-254000">
              <a:buFont typeface="Arial" charset="0"/>
              <a:buChar char="•"/>
              <a:tabLst/>
              <a:defRPr>
                <a:solidFill>
                  <a:schemeClr val="tx1"/>
                </a:solidFill>
              </a:defRPr>
            </a:lvl4pPr>
            <a:lvl5pPr marL="1651000" indent="-254000">
              <a:buFont typeface="Courier New" charset="0"/>
              <a:buChar char="o"/>
              <a:tabLst/>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695716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body">
    <p:spTree>
      <p:nvGrpSpPr>
        <p:cNvPr id="1" name="Shape 16"/>
        <p:cNvGrpSpPr/>
        <p:nvPr/>
      </p:nvGrpSpPr>
      <p:grpSpPr>
        <a:xfrm>
          <a:off x="0" y="0"/>
          <a:ext cx="0" cy="0"/>
          <a:chOff x="0" y="0"/>
          <a:chExt cx="0" cy="0"/>
        </a:xfrm>
      </p:grpSpPr>
      <p:sp>
        <p:nvSpPr>
          <p:cNvPr id="19" name="Shape 19"/>
          <p:cNvSpPr txBox="1">
            <a:spLocks noGrp="1"/>
          </p:cNvSpPr>
          <p:nvPr>
            <p:ph type="sldNum" idx="12"/>
          </p:nvPr>
        </p:nvSpPr>
        <p:spPr>
          <a:xfrm>
            <a:off x="8472457" y="4663216"/>
            <a:ext cx="548699"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
        <p:nvSpPr>
          <p:cNvPr id="5" name="Shape 26"/>
          <p:cNvSpPr txBox="1">
            <a:spLocks noGrp="1"/>
          </p:cNvSpPr>
          <p:nvPr>
            <p:ph type="title"/>
          </p:nvPr>
        </p:nvSpPr>
        <p:spPr>
          <a:xfrm>
            <a:off x="311700" y="145775"/>
            <a:ext cx="8520599" cy="572699"/>
          </a:xfrm>
          <a:prstGeom prst="rect">
            <a:avLst/>
          </a:prstGeom>
        </p:spPr>
        <p:txBody>
          <a:bodyPr wrap="square" lIns="91425" tIns="91425" rIns="91425" bIns="91425" anchor="t" anchorCtr="0"/>
          <a:lstStyle>
            <a:lvl1pPr lvl="0">
              <a:spcBef>
                <a:spcPts val="0"/>
              </a:spcBef>
              <a:defRPr>
                <a:solidFill>
                  <a:schemeClr val="bg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3" name="Content Placeholder 2"/>
          <p:cNvSpPr>
            <a:spLocks noGrp="1"/>
          </p:cNvSpPr>
          <p:nvPr>
            <p:ph sz="quarter" idx="13"/>
          </p:nvPr>
        </p:nvSpPr>
        <p:spPr>
          <a:xfrm>
            <a:off x="313200" y="864000"/>
            <a:ext cx="8521700" cy="3671999"/>
          </a:xfrm>
        </p:spPr>
        <p:txBody>
          <a:bodyPr/>
          <a:lstStyle>
            <a:lvl1pPr marL="285750" indent="-285750">
              <a:buFont typeface="Arial" charset="0"/>
              <a:buChar char="•"/>
              <a:defRPr/>
            </a:lvl1pPr>
            <a:lvl2pPr marL="635000" indent="-269875">
              <a:buSzPct val="60000"/>
              <a:buFont typeface="Courier New" charset="0"/>
              <a:buChar char="o"/>
              <a:defRPr>
                <a:solidFill>
                  <a:schemeClr val="tx1"/>
                </a:solidFill>
              </a:defRPr>
            </a:lvl2pPr>
            <a:lvl3pPr marL="984250" indent="-269875">
              <a:buFont typeface="Wingdings" charset="2"/>
              <a:buChar char="§"/>
              <a:defRPr>
                <a:solidFill>
                  <a:schemeClr val="tx1"/>
                </a:solidFill>
              </a:defRPr>
            </a:lvl3pPr>
            <a:lvl4pPr marL="1339850" indent="-254000">
              <a:buFont typeface="Arial" charset="0"/>
              <a:buChar char="•"/>
              <a:tabLst/>
              <a:defRPr>
                <a:solidFill>
                  <a:schemeClr val="tx1"/>
                </a:solidFill>
              </a:defRPr>
            </a:lvl4pPr>
            <a:lvl5pPr marL="1692275" indent="-254000">
              <a:buSzPct val="80000"/>
              <a:buFont typeface="Courier New" charset="0"/>
              <a:buChar char="o"/>
              <a:tabLst/>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145775"/>
            <a:ext cx="8520599" cy="572699"/>
          </a:xfrm>
          <a:prstGeom prst="rect">
            <a:avLst/>
          </a:prstGeom>
        </p:spPr>
        <p:txBody>
          <a:bodyPr wrap="square" lIns="91425" tIns="91425" rIns="91425" bIns="91425" anchor="t" anchorCtr="0"/>
          <a:lstStyle>
            <a:lvl1pPr lvl="0">
              <a:spcBef>
                <a:spcPts val="0"/>
              </a:spcBef>
              <a:defRPr>
                <a:solidFill>
                  <a:schemeClr val="bg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two columns">
    <p:spTree>
      <p:nvGrpSpPr>
        <p:cNvPr id="1" name="Shape 20"/>
        <p:cNvGrpSpPr/>
        <p:nvPr/>
      </p:nvGrpSpPr>
      <p:grpSpPr>
        <a:xfrm>
          <a:off x="0" y="0"/>
          <a:ext cx="0" cy="0"/>
          <a:chOff x="0" y="0"/>
          <a:chExt cx="0" cy="0"/>
        </a:xfrm>
      </p:grpSpPr>
      <p:sp>
        <p:nvSpPr>
          <p:cNvPr id="22" name="Shape 22"/>
          <p:cNvSpPr txBox="1">
            <a:spLocks noGrp="1"/>
          </p:cNvSpPr>
          <p:nvPr>
            <p:ph type="body" idx="1"/>
          </p:nvPr>
        </p:nvSpPr>
        <p:spPr>
          <a:xfrm>
            <a:off x="311700" y="864524"/>
            <a:ext cx="3999899" cy="36720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864524"/>
            <a:ext cx="3999899" cy="36720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
        <p:nvSpPr>
          <p:cNvPr id="6" name="Shape 26"/>
          <p:cNvSpPr txBox="1">
            <a:spLocks noGrp="1"/>
          </p:cNvSpPr>
          <p:nvPr>
            <p:ph type="title"/>
          </p:nvPr>
        </p:nvSpPr>
        <p:spPr>
          <a:xfrm>
            <a:off x="311700" y="145775"/>
            <a:ext cx="8520599" cy="572699"/>
          </a:xfrm>
          <a:prstGeom prst="rect">
            <a:avLst/>
          </a:prstGeom>
        </p:spPr>
        <p:txBody>
          <a:bodyPr wrap="square" lIns="91425" tIns="91425" rIns="91425" bIns="91425" anchor="t" anchorCtr="0"/>
          <a:lstStyle>
            <a:lvl1pPr lvl="0">
              <a:spcBef>
                <a:spcPts val="0"/>
              </a:spcBef>
              <a:defRPr>
                <a:solidFill>
                  <a:schemeClr val="bg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7" name="Rectangle 6"/>
          <p:cNvSpPr/>
          <p:nvPr userDrawn="1"/>
        </p:nvSpPr>
        <p:spPr>
          <a:xfrm>
            <a:off x="0" y="0"/>
            <a:ext cx="91440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Shape 36"/>
          <p:cNvSpPr/>
          <p:nvPr/>
        </p:nvSpPr>
        <p:spPr>
          <a:xfrm>
            <a:off x="4572000" y="-125"/>
            <a:ext cx="4572000" cy="5143499"/>
          </a:xfrm>
          <a:prstGeom prst="rect">
            <a:avLst/>
          </a:prstGeom>
          <a:solidFill>
            <a:schemeClr val="tx2"/>
          </a:solidFill>
          <a:ln>
            <a:noFill/>
          </a:ln>
        </p:spPr>
        <p:txBody>
          <a:bodyPr wrap="square"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wrap="square"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099"/>
          </a:xfrm>
          <a:prstGeom prst="rect">
            <a:avLst/>
          </a:prstGeom>
        </p:spPr>
        <p:txBody>
          <a:bodyPr wrap="square"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5" name="Shape 71"/>
          <p:cNvSpPr/>
          <p:nvPr userDrawn="1"/>
        </p:nvSpPr>
        <p:spPr>
          <a:xfrm>
            <a:off x="0" y="0"/>
            <a:ext cx="9144000" cy="723600"/>
          </a:xfrm>
          <a:prstGeom prst="rect">
            <a:avLst/>
          </a:prstGeom>
          <a:solidFill>
            <a:schemeClr val="bg2"/>
          </a:solidFill>
          <a:ln>
            <a:noFill/>
          </a:ln>
        </p:spPr>
        <p:txBody>
          <a:bodyPr wrap="square" lIns="91425" tIns="91425" rIns="91425" bIns="91425" anchor="ctr" anchorCtr="0">
            <a:noAutofit/>
          </a:bodyPr>
          <a:lstStyle/>
          <a:p>
            <a:pPr lvl="0">
              <a:spcBef>
                <a:spcPts val="0"/>
              </a:spcBef>
              <a:buNone/>
            </a:pPr>
            <a:endParaRPr/>
          </a:p>
        </p:txBody>
      </p:sp>
      <p:cxnSp>
        <p:nvCxnSpPr>
          <p:cNvPr id="9" name="Shape 74"/>
          <p:cNvCxnSpPr/>
          <p:nvPr userDrawn="1"/>
        </p:nvCxnSpPr>
        <p:spPr>
          <a:xfrm flipV="1">
            <a:off x="-14299" y="723600"/>
            <a:ext cx="9158299" cy="14686"/>
          </a:xfrm>
          <a:prstGeom prst="straightConnector1">
            <a:avLst/>
          </a:prstGeom>
          <a:noFill/>
          <a:ln w="38100" cap="flat" cmpd="sng">
            <a:solidFill>
              <a:schemeClr val="accent6"/>
            </a:solidFill>
            <a:prstDash val="solid"/>
            <a:round/>
            <a:headEnd type="none" w="lg" len="lg"/>
            <a:tailEnd type="none" w="lg" len="lg"/>
          </a:ln>
        </p:spPr>
      </p:cxnSp>
      <p:sp>
        <p:nvSpPr>
          <p:cNvPr id="7" name="Shape 7"/>
          <p:cNvSpPr txBox="1">
            <a:spLocks noGrp="1"/>
          </p:cNvSpPr>
          <p:nvPr>
            <p:ph type="body" idx="1"/>
          </p:nvPr>
        </p:nvSpPr>
        <p:spPr>
          <a:xfrm>
            <a:off x="311700" y="864000"/>
            <a:ext cx="8520599" cy="3672000"/>
          </a:xfrm>
          <a:prstGeom prst="rect">
            <a:avLst/>
          </a:prstGeom>
          <a:noFill/>
          <a:ln>
            <a:noFill/>
          </a:ln>
        </p:spPr>
        <p:txBody>
          <a:bodyPr wrap="square" lIns="91425" tIns="91425" rIns="91425" bIns="91425" anchor="t" anchorCtr="0">
            <a:normAutofit/>
          </a:bodyPr>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a:r>
              <a:rPr lang="en-CA" dirty="0" smtClean="0"/>
              <a:t>First level text</a:t>
            </a:r>
          </a:p>
          <a:p>
            <a:pPr lvl="1"/>
            <a:r>
              <a:rPr lang="en-CA" dirty="0" smtClean="0"/>
              <a:t>Second level text</a:t>
            </a:r>
          </a:p>
          <a:p>
            <a:pPr lvl="2"/>
            <a:r>
              <a:rPr lang="en-CA" dirty="0" smtClean="0"/>
              <a:t>Third level text</a:t>
            </a:r>
            <a:endParaRPr dirty="0"/>
          </a:p>
        </p:txBody>
      </p:sp>
      <p:sp>
        <p:nvSpPr>
          <p:cNvPr id="8" name="Shape 8"/>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
        <p:nvSpPr>
          <p:cNvPr id="6" name="Shape 6"/>
          <p:cNvSpPr txBox="1">
            <a:spLocks noGrp="1"/>
          </p:cNvSpPr>
          <p:nvPr>
            <p:ph type="title"/>
          </p:nvPr>
        </p:nvSpPr>
        <p:spPr>
          <a:xfrm>
            <a:off x="311700" y="129150"/>
            <a:ext cx="8520599" cy="572699"/>
          </a:xfrm>
          <a:prstGeom prst="rect">
            <a:avLst/>
          </a:prstGeom>
          <a:noFill/>
          <a:ln>
            <a:noFill/>
          </a:ln>
        </p:spPr>
        <p:txBody>
          <a:bodyPr wrap="square"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61" r:id="rId2"/>
    <p:sldLayoutId id="2147483662" r:id="rId3"/>
    <p:sldLayoutId id="2147483649" r:id="rId4"/>
    <p:sldLayoutId id="2147483663" r:id="rId5"/>
    <p:sldLayoutId id="2147483650" r:id="rId6"/>
    <p:sldLayoutId id="2147483652" r:id="rId7"/>
    <p:sldLayoutId id="2147483651" r:id="rId8"/>
    <p:sldLayoutId id="2147483655"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chemeClr val="bg1"/>
          </a:solidFill>
          <a:latin typeface="Arial"/>
          <a:ea typeface="Arial"/>
          <a:cs typeface="Arial"/>
          <a:sym typeface="Arial"/>
        </a:defRPr>
      </a:lvl1pPr>
    </p:titleStyle>
    <p:bodyStyle>
      <a:defPPr marR="0" lvl="0" algn="l" rtl="0">
        <a:lnSpc>
          <a:spcPct val="100000"/>
        </a:lnSpc>
        <a:spcBef>
          <a:spcPts val="0"/>
        </a:spcBef>
        <a:spcAft>
          <a:spcPts val="0"/>
        </a:spcAft>
      </a:defPPr>
      <a:lvl1pPr marL="285750" marR="0" lvl="0" indent="-285750" algn="l" rtl="0">
        <a:lnSpc>
          <a:spcPct val="100000"/>
        </a:lnSpc>
        <a:spcBef>
          <a:spcPts val="0"/>
        </a:spcBef>
        <a:spcAft>
          <a:spcPts val="0"/>
        </a:spcAft>
        <a:buFont typeface="Arial" charset="0"/>
        <a:buChar char="•"/>
        <a:defRPr sz="2000" b="0" i="0" u="none" strike="noStrike" cap="none" baseline="0">
          <a:solidFill>
            <a:srgbClr val="000000"/>
          </a:solidFill>
          <a:latin typeface="Arial"/>
          <a:ea typeface="Arial"/>
          <a:cs typeface="Arial"/>
          <a:sym typeface="Arial"/>
        </a:defRPr>
      </a:lvl1pPr>
      <a:lvl2pPr marL="635000" marR="0" lvl="1" indent="-269875" algn="l" rtl="0">
        <a:lnSpc>
          <a:spcPct val="100000"/>
        </a:lnSpc>
        <a:spcBef>
          <a:spcPts val="0"/>
        </a:spcBef>
        <a:spcAft>
          <a:spcPts val="0"/>
        </a:spcAft>
        <a:buNone/>
        <a:tabLst/>
        <a:defRPr sz="1600" b="0" i="0" u="none" strike="noStrike" cap="none">
          <a:solidFill>
            <a:schemeClr val="tx1"/>
          </a:solidFill>
          <a:latin typeface="Arial"/>
          <a:ea typeface="Arial"/>
          <a:cs typeface="Arial"/>
          <a:sym typeface="Arial"/>
        </a:defRPr>
      </a:lvl2pPr>
      <a:lvl3pPr marL="984250" marR="0" lvl="2" indent="-269875" algn="l" rtl="0">
        <a:lnSpc>
          <a:spcPct val="100000"/>
        </a:lnSpc>
        <a:spcBef>
          <a:spcPts val="0"/>
        </a:spcBef>
        <a:spcAft>
          <a:spcPts val="0"/>
        </a:spcAft>
        <a:buNone/>
        <a:tabLst/>
        <a:defRPr sz="1400" b="0" i="0" u="none" strike="noStrike" cap="none">
          <a:solidFill>
            <a:schemeClr val="tx1"/>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tiff"/><Relationship Id="rId5" Type="http://schemas.openxmlformats.org/officeDocument/2006/relationships/image" Target="../media/image11.tiff"/><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14.png"/><Relationship Id="rId9" Type="http://schemas.openxmlformats.org/officeDocument/2006/relationships/image" Target="../media/image15.png"/><Relationship Id="rId10" Type="http://schemas.openxmlformats.org/officeDocument/2006/relationships/image" Target="../media/image16.png"/><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hyperlink" Target="http://www.opennorth.ca/" TargetMode="External"/><Relationship Id="rId4" Type="http://schemas.openxmlformats.org/officeDocument/2006/relationships/hyperlink" Target="https://represent.opennorth.ca/" TargetMode="External"/><Relationship Id="rId5" Type="http://schemas.openxmlformats.org/officeDocument/2006/relationships/hyperlink" Target="https://openparliament.ca/" TargetMode="External"/><Relationship Id="rId6" Type="http://schemas.openxmlformats.org/officeDocument/2006/relationships/hyperlink" Target="http://bit.ly/toronto-open-data-catalogue" TargetMode="External"/><Relationship Id="rId7" Type="http://schemas.openxmlformats.org/officeDocument/2006/relationships/hyperlink" Target="http://poplus.org/" TargetMode="External"/><Relationship Id="rId8" Type="http://schemas.openxmlformats.org/officeDocument/2006/relationships/hyperlink" Target="http://sunlightfoundation.com/" TargetMode="External"/><Relationship Id="rId9" Type="http://schemas.openxmlformats.org/officeDocument/2006/relationships/hyperlink" Target="https://www.mysociety.org/" TargetMode="External"/><Relationship Id="rId10" Type="http://schemas.openxmlformats.org/officeDocument/2006/relationships/hyperlink" Target="http://www.buildwith.org/" TargetMode="External"/><Relationship Id="rId11" Type="http://schemas.openxmlformats.org/officeDocument/2006/relationships/hyperlink" Target="http://www.codeforamerica.org/blog/2015/12/22/this-year-in-civic-tech-2015-in-review/" TargetMode="External"/><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8.png"/><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9"/>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CIVIC TECH 101</a:t>
            </a:r>
            <a:endParaRPr lang="en-US" dirty="0"/>
          </a:p>
        </p:txBody>
      </p:sp>
      <p:sp>
        <p:nvSpPr>
          <p:cNvPr id="3" name="Text Placeholder 2"/>
          <p:cNvSpPr>
            <a:spLocks noGrp="1"/>
          </p:cNvSpPr>
          <p:nvPr>
            <p:ph type="body" sz="quarter" idx="10"/>
          </p:nvPr>
        </p:nvSpPr>
        <p:spPr>
          <a:xfrm>
            <a:off x="6256513" y="4508647"/>
            <a:ext cx="2689411" cy="502397"/>
          </a:xfrm>
        </p:spPr>
        <p:txBody>
          <a:bodyPr anchor="ctr">
            <a:normAutofit/>
          </a:bodyPr>
          <a:lstStyle/>
          <a:p>
            <a:pPr algn="r"/>
            <a:r>
              <a:rPr lang="en-US" sz="1200" b="0" dirty="0" smtClean="0">
                <a:latin typeface="+mn-lt"/>
              </a:rPr>
              <a:t>Last Updated: Sept. 26, 2017</a:t>
            </a:r>
            <a:endParaRPr lang="en-US" sz="1200" b="0" dirty="0">
              <a:latin typeface="+mn-lt"/>
            </a:endParaRPr>
          </a:p>
        </p:txBody>
      </p:sp>
      <p:sp>
        <p:nvSpPr>
          <p:cNvPr id="15" name="TextBox 14"/>
          <p:cNvSpPr txBox="1"/>
          <p:nvPr/>
        </p:nvSpPr>
        <p:spPr>
          <a:xfrm>
            <a:off x="197643" y="4508647"/>
            <a:ext cx="2688431" cy="502397"/>
          </a:xfrm>
          <a:prstGeom prst="rect">
            <a:avLst/>
          </a:prstGeom>
          <a:solidFill>
            <a:srgbClr val="FFFFFF">
              <a:alpha val="74902"/>
            </a:srgbClr>
          </a:solid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285750" indent="-285750" algn="ctr">
              <a:lnSpc>
                <a:spcPct val="115000"/>
              </a:lnSpc>
              <a:spcAft>
                <a:spcPts val="1600"/>
              </a:spcAft>
              <a:buClr>
                <a:schemeClr val="dk2"/>
              </a:buClr>
              <a:buSzPct val="100000"/>
              <a:buFont typeface="Arial" charset="0"/>
              <a:defRPr b="1" baseline="0">
                <a:solidFill>
                  <a:schemeClr val="bg2"/>
                </a:solidFill>
              </a:defRPr>
            </a:lvl1pPr>
            <a:lvl2pPr marL="635000" indent="-269875">
              <a:lnSpc>
                <a:spcPct val="115000"/>
              </a:lnSpc>
              <a:spcAft>
                <a:spcPts val="1600"/>
              </a:spcAft>
              <a:buClr>
                <a:schemeClr val="dk2"/>
              </a:buClr>
              <a:buChar char="○"/>
              <a:tabLst/>
              <a:defRPr sz="1600">
                <a:solidFill>
                  <a:schemeClr val="dk2"/>
                </a:solidFill>
              </a:defRPr>
            </a:lvl2pPr>
            <a:lvl3pPr marL="984250" indent="-269875">
              <a:lnSpc>
                <a:spcPct val="115000"/>
              </a:lnSpc>
              <a:spcAft>
                <a:spcPts val="1600"/>
              </a:spcAft>
              <a:buClr>
                <a:schemeClr val="dk2"/>
              </a:buClr>
              <a:buChar char="■"/>
              <a:tabLst/>
              <a:defRPr>
                <a:solidFill>
                  <a:schemeClr val="dk2"/>
                </a:solidFill>
              </a:defRPr>
            </a:lvl3pPr>
            <a:lvl4pPr>
              <a:lnSpc>
                <a:spcPct val="115000"/>
              </a:lnSpc>
              <a:spcAft>
                <a:spcPts val="1600"/>
              </a:spcAft>
              <a:buClr>
                <a:schemeClr val="dk2"/>
              </a:buClr>
              <a:buChar char="●"/>
              <a:defRPr>
                <a:solidFill>
                  <a:schemeClr val="dk2"/>
                </a:solidFill>
              </a:defRPr>
            </a:lvl4pPr>
            <a:lvl5pPr>
              <a:lnSpc>
                <a:spcPct val="115000"/>
              </a:lnSpc>
              <a:spcAft>
                <a:spcPts val="1600"/>
              </a:spcAft>
              <a:buClr>
                <a:schemeClr val="dk2"/>
              </a:buClr>
              <a:buChar char="○"/>
              <a:defRPr>
                <a:solidFill>
                  <a:schemeClr val="dk2"/>
                </a:solidFill>
              </a:defRPr>
            </a:lvl5pPr>
            <a:lvl6pPr>
              <a:lnSpc>
                <a:spcPct val="115000"/>
              </a:lnSpc>
              <a:spcAft>
                <a:spcPts val="1600"/>
              </a:spcAft>
              <a:buClr>
                <a:schemeClr val="dk2"/>
              </a:buClr>
              <a:buChar char="■"/>
              <a:defRPr>
                <a:solidFill>
                  <a:schemeClr val="dk2"/>
                </a:solidFill>
              </a:defRPr>
            </a:lvl6pPr>
            <a:lvl7pPr>
              <a:lnSpc>
                <a:spcPct val="115000"/>
              </a:lnSpc>
              <a:spcAft>
                <a:spcPts val="1600"/>
              </a:spcAft>
              <a:buClr>
                <a:schemeClr val="dk2"/>
              </a:buClr>
              <a:buChar char="●"/>
              <a:defRPr>
                <a:solidFill>
                  <a:schemeClr val="dk2"/>
                </a:solidFill>
              </a:defRPr>
            </a:lvl7pPr>
            <a:lvl8pPr>
              <a:lnSpc>
                <a:spcPct val="115000"/>
              </a:lnSpc>
              <a:spcAft>
                <a:spcPts val="1600"/>
              </a:spcAft>
              <a:buClr>
                <a:schemeClr val="dk2"/>
              </a:buClr>
              <a:buChar char="○"/>
              <a:defRPr>
                <a:solidFill>
                  <a:schemeClr val="dk2"/>
                </a:solidFill>
              </a:defRPr>
            </a:lvl8pPr>
            <a:lvl9pPr>
              <a:lnSpc>
                <a:spcPct val="115000"/>
              </a:lnSpc>
              <a:spcAft>
                <a:spcPts val="1600"/>
              </a:spcAft>
              <a:buClr>
                <a:schemeClr val="dk2"/>
              </a:buClr>
              <a:buChar char="■"/>
              <a:defRPr>
                <a:solidFill>
                  <a:schemeClr val="dk2"/>
                </a:solidFill>
              </a:defRPr>
            </a:lvl9pPr>
          </a:lstStyle>
          <a:p>
            <a:pPr algn="l">
              <a:lnSpc>
                <a:spcPct val="120000"/>
              </a:lnSpc>
              <a:spcAft>
                <a:spcPts val="0"/>
              </a:spcAft>
            </a:pPr>
            <a:r>
              <a:rPr lang="en-US" sz="1200" b="0" dirty="0">
                <a:latin typeface="+mn-lt"/>
              </a:rPr>
              <a:t>Free reuse under Creative Commons </a:t>
            </a:r>
          </a:p>
          <a:p>
            <a:pPr algn="l">
              <a:lnSpc>
                <a:spcPct val="120000"/>
              </a:lnSpc>
              <a:spcAft>
                <a:spcPts val="0"/>
              </a:spcAft>
            </a:pPr>
            <a:r>
              <a:rPr lang="en-US" sz="1200" b="0" dirty="0">
                <a:latin typeface="+mn-lt"/>
              </a:rPr>
              <a:t>Attribution 4.0 Intl</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9"/>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Who we work with.</a:t>
            </a:r>
          </a:p>
        </p:txBody>
      </p:sp>
      <p:grpSp>
        <p:nvGrpSpPr>
          <p:cNvPr id="4" name="Group 3"/>
          <p:cNvGrpSpPr/>
          <p:nvPr/>
        </p:nvGrpSpPr>
        <p:grpSpPr>
          <a:xfrm>
            <a:off x="852313" y="1072917"/>
            <a:ext cx="7439374" cy="3551629"/>
            <a:chOff x="568300" y="806217"/>
            <a:chExt cx="7439374" cy="3551629"/>
          </a:xfrm>
        </p:grpSpPr>
        <p:sp>
          <p:nvSpPr>
            <p:cNvPr id="18" name="Shape 167"/>
            <p:cNvSpPr txBox="1"/>
            <p:nvPr/>
          </p:nvSpPr>
          <p:spPr>
            <a:xfrm>
              <a:off x="3505200" y="806217"/>
              <a:ext cx="1841500" cy="1405200"/>
            </a:xfrm>
            <a:prstGeom prst="rect">
              <a:avLst/>
            </a:prstGeom>
            <a:noFill/>
            <a:ln>
              <a:noFill/>
            </a:ln>
          </p:spPr>
          <p:txBody>
            <a:bodyPr wrap="square" lIns="91425" tIns="91425" rIns="91425" bIns="91425" anchor="ctr" anchorCtr="0">
              <a:noAutofit/>
            </a:bodyPr>
            <a:lstStyle/>
            <a:p>
              <a:pPr lvl="0" algn="ctr" rtl="0">
                <a:spcBef>
                  <a:spcPts val="0"/>
                </a:spcBef>
                <a:buNone/>
              </a:pPr>
              <a:r>
                <a:rPr lang="en-CA" sz="2400" smtClean="0">
                  <a:latin typeface="+mn-lt"/>
                  <a:ea typeface="Montserrat"/>
                  <a:cs typeface="Montserrat"/>
                  <a:sym typeface="Montserrat"/>
                </a:rPr>
                <a:t>Educational Institutions</a:t>
              </a:r>
              <a:endParaRPr lang="en" sz="2400" dirty="0">
                <a:latin typeface="+mn-lt"/>
                <a:ea typeface="Montserrat"/>
                <a:cs typeface="Montserrat"/>
                <a:sym typeface="Montserrat"/>
              </a:endParaRPr>
            </a:p>
          </p:txBody>
        </p:sp>
        <p:sp>
          <p:nvSpPr>
            <p:cNvPr id="160" name="Shape 160"/>
            <p:cNvSpPr/>
            <p:nvPr/>
          </p:nvSpPr>
          <p:spPr>
            <a:xfrm>
              <a:off x="2905694" y="3585421"/>
              <a:ext cx="711300" cy="182099"/>
            </a:xfrm>
            <a:prstGeom prst="leftRightArrow">
              <a:avLst>
                <a:gd name="adj1" fmla="val 50000"/>
                <a:gd name="adj2" fmla="val 50000"/>
              </a:avLst>
            </a:prstGeom>
            <a:solidFill>
              <a:schemeClr val="accent6"/>
            </a:solidFill>
            <a:ln w="9525"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61" name="Shape 161"/>
            <p:cNvSpPr/>
            <p:nvPr/>
          </p:nvSpPr>
          <p:spPr>
            <a:xfrm rot="18989182">
              <a:off x="4939984" y="2813019"/>
              <a:ext cx="711060" cy="182186"/>
            </a:xfrm>
            <a:prstGeom prst="leftRightArrow">
              <a:avLst>
                <a:gd name="adj1" fmla="val 50000"/>
                <a:gd name="adj2" fmla="val 50000"/>
              </a:avLst>
            </a:prstGeom>
            <a:solidFill>
              <a:schemeClr val="accent6"/>
            </a:solidFill>
            <a:ln w="9525"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63" name="Shape 163"/>
            <p:cNvSpPr/>
            <p:nvPr/>
          </p:nvSpPr>
          <p:spPr>
            <a:xfrm>
              <a:off x="5221781" y="3576193"/>
              <a:ext cx="711300" cy="182099"/>
            </a:xfrm>
            <a:prstGeom prst="leftRightArrow">
              <a:avLst>
                <a:gd name="adj1" fmla="val 50000"/>
                <a:gd name="adj2" fmla="val 50000"/>
              </a:avLst>
            </a:prstGeom>
            <a:solidFill>
              <a:schemeClr val="accent6"/>
            </a:solidFill>
            <a:ln w="9525"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67" name="Shape 167"/>
            <p:cNvSpPr txBox="1"/>
            <p:nvPr/>
          </p:nvSpPr>
          <p:spPr>
            <a:xfrm>
              <a:off x="1562169" y="1366833"/>
              <a:ext cx="1599899" cy="1405200"/>
            </a:xfrm>
            <a:prstGeom prst="rect">
              <a:avLst/>
            </a:prstGeom>
            <a:noFill/>
            <a:ln>
              <a:noFill/>
            </a:ln>
          </p:spPr>
          <p:txBody>
            <a:bodyPr wrap="square" lIns="91425" tIns="91425" rIns="91425" bIns="91425" anchor="ctr" anchorCtr="0">
              <a:noAutofit/>
            </a:bodyPr>
            <a:lstStyle/>
            <a:p>
              <a:pPr lvl="0" algn="ctr" rtl="0">
                <a:spcBef>
                  <a:spcPts val="0"/>
                </a:spcBef>
                <a:buNone/>
              </a:pPr>
              <a:r>
                <a:rPr lang="en" sz="2400">
                  <a:latin typeface="+mn-lt"/>
                  <a:ea typeface="Montserrat"/>
                  <a:cs typeface="Montserrat"/>
                  <a:sym typeface="Montserrat"/>
                </a:rPr>
                <a:t>Civil Society Groups</a:t>
              </a:r>
            </a:p>
          </p:txBody>
        </p:sp>
        <p:sp>
          <p:nvSpPr>
            <p:cNvPr id="168" name="Shape 168"/>
            <p:cNvSpPr txBox="1"/>
            <p:nvPr/>
          </p:nvSpPr>
          <p:spPr>
            <a:xfrm>
              <a:off x="5690655" y="1366833"/>
              <a:ext cx="1734599" cy="1405200"/>
            </a:xfrm>
            <a:prstGeom prst="rect">
              <a:avLst/>
            </a:prstGeom>
            <a:noFill/>
            <a:ln>
              <a:noFill/>
            </a:ln>
          </p:spPr>
          <p:txBody>
            <a:bodyPr wrap="square" lIns="91425" tIns="91425" rIns="91425" bIns="91425" anchor="ctr" anchorCtr="0">
              <a:noAutofit/>
            </a:bodyPr>
            <a:lstStyle/>
            <a:p>
              <a:pPr lvl="0" algn="ctr" rtl="0">
                <a:spcBef>
                  <a:spcPts val="0"/>
                </a:spcBef>
                <a:buNone/>
              </a:pPr>
              <a:r>
                <a:rPr lang="en" sz="2400" dirty="0">
                  <a:latin typeface="+mn-lt"/>
                  <a:ea typeface="Montserrat"/>
                  <a:cs typeface="Montserrat"/>
                  <a:sym typeface="Montserrat"/>
                </a:rPr>
                <a:t>Individual Citizens</a:t>
              </a:r>
            </a:p>
          </p:txBody>
        </p:sp>
        <p:sp>
          <p:nvSpPr>
            <p:cNvPr id="169" name="Shape 169"/>
            <p:cNvSpPr txBox="1"/>
            <p:nvPr/>
          </p:nvSpPr>
          <p:spPr>
            <a:xfrm>
              <a:off x="6083475" y="2952646"/>
              <a:ext cx="1924199" cy="1405200"/>
            </a:xfrm>
            <a:prstGeom prst="rect">
              <a:avLst/>
            </a:prstGeom>
            <a:noFill/>
            <a:ln>
              <a:noFill/>
            </a:ln>
          </p:spPr>
          <p:txBody>
            <a:bodyPr wrap="square" lIns="91425" tIns="91425" rIns="91425" bIns="91425" anchor="ctr" anchorCtr="0">
              <a:noAutofit/>
            </a:bodyPr>
            <a:lstStyle/>
            <a:p>
              <a:pPr lvl="0" algn="ctr" rtl="0">
                <a:spcBef>
                  <a:spcPts val="0"/>
                </a:spcBef>
                <a:buNone/>
              </a:pPr>
              <a:r>
                <a:rPr lang="en" sz="2400" dirty="0">
                  <a:latin typeface="+mn-lt"/>
                  <a:ea typeface="Montserrat"/>
                  <a:cs typeface="Montserrat"/>
                  <a:sym typeface="Montserrat"/>
                </a:rPr>
                <a:t>Tech Companies</a:t>
              </a:r>
            </a:p>
          </p:txBody>
        </p:sp>
        <p:sp>
          <p:nvSpPr>
            <p:cNvPr id="170" name="Shape 170"/>
            <p:cNvSpPr txBox="1"/>
            <p:nvPr/>
          </p:nvSpPr>
          <p:spPr>
            <a:xfrm>
              <a:off x="568300" y="2952646"/>
              <a:ext cx="2257800" cy="1405200"/>
            </a:xfrm>
            <a:prstGeom prst="rect">
              <a:avLst/>
            </a:prstGeom>
            <a:noFill/>
            <a:ln>
              <a:noFill/>
            </a:ln>
          </p:spPr>
          <p:txBody>
            <a:bodyPr wrap="square" lIns="91425" tIns="91425" rIns="91425" bIns="91425" anchor="ctr" anchorCtr="0">
              <a:noAutofit/>
            </a:bodyPr>
            <a:lstStyle/>
            <a:p>
              <a:pPr lvl="0" algn="ctr" rtl="0">
                <a:spcBef>
                  <a:spcPts val="0"/>
                </a:spcBef>
                <a:buNone/>
              </a:pPr>
              <a:r>
                <a:rPr lang="en" sz="2400" dirty="0">
                  <a:latin typeface="+mn-lt"/>
                  <a:ea typeface="Montserrat"/>
                  <a:cs typeface="Montserrat"/>
                  <a:sym typeface="Montserrat"/>
                </a:rPr>
                <a:t>Government</a:t>
              </a:r>
            </a:p>
          </p:txBody>
        </p:sp>
        <p:grpSp>
          <p:nvGrpSpPr>
            <p:cNvPr id="14" name="Group 13"/>
            <p:cNvGrpSpPr/>
            <p:nvPr/>
          </p:nvGrpSpPr>
          <p:grpSpPr>
            <a:xfrm>
              <a:off x="3948507" y="3094630"/>
              <a:ext cx="966647" cy="945990"/>
              <a:chOff x="3634177" y="2080212"/>
              <a:chExt cx="966647" cy="945990"/>
            </a:xfrm>
          </p:grpSpPr>
          <p:sp>
            <p:nvSpPr>
              <p:cNvPr id="15" name="Shape 139"/>
              <p:cNvSpPr/>
              <p:nvPr/>
            </p:nvSpPr>
            <p:spPr>
              <a:xfrm>
                <a:off x="3634177" y="2080212"/>
                <a:ext cx="966647" cy="945990"/>
              </a:xfrm>
              <a:prstGeom prst="ellipse">
                <a:avLst/>
              </a:prstGeom>
              <a:solidFill>
                <a:schemeClr val="bg1"/>
              </a:solidFill>
              <a:ln w="3810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2438" y="2231301"/>
                <a:ext cx="650124" cy="643812"/>
              </a:xfrm>
              <a:prstGeom prst="rect">
                <a:avLst/>
              </a:prstGeom>
            </p:spPr>
          </p:pic>
        </p:grpSp>
        <p:sp>
          <p:nvSpPr>
            <p:cNvPr id="17" name="Shape 161"/>
            <p:cNvSpPr/>
            <p:nvPr/>
          </p:nvSpPr>
          <p:spPr>
            <a:xfrm rot="2789182">
              <a:off x="3165281" y="2822718"/>
              <a:ext cx="711060" cy="182186"/>
            </a:xfrm>
            <a:prstGeom prst="leftRightArrow">
              <a:avLst>
                <a:gd name="adj1" fmla="val 50000"/>
                <a:gd name="adj2" fmla="val 50000"/>
              </a:avLst>
            </a:prstGeom>
            <a:solidFill>
              <a:schemeClr val="accent6"/>
            </a:solidFill>
            <a:ln w="9525"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9" name="Shape 161"/>
            <p:cNvSpPr/>
            <p:nvPr/>
          </p:nvSpPr>
          <p:spPr>
            <a:xfrm rot="16200000">
              <a:off x="4072675" y="2381028"/>
              <a:ext cx="711060" cy="182186"/>
            </a:xfrm>
            <a:prstGeom prst="leftRightArrow">
              <a:avLst>
                <a:gd name="adj1" fmla="val 50000"/>
                <a:gd name="adj2" fmla="val 50000"/>
              </a:avLst>
            </a:prstGeom>
            <a:solidFill>
              <a:schemeClr val="accent6"/>
            </a:solidFill>
            <a:ln w="9525"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7"/>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mj-lt"/>
              </a:rPr>
              <a:t>What are we looking to do?</a:t>
            </a:r>
          </a:p>
        </p:txBody>
      </p:sp>
      <p:sp>
        <p:nvSpPr>
          <p:cNvPr id="2" name="Text Placeholder 1"/>
          <p:cNvSpPr>
            <a:spLocks noGrp="1"/>
          </p:cNvSpPr>
          <p:nvPr>
            <p:ph sz="quarter" idx="13"/>
          </p:nvPr>
        </p:nvSpPr>
        <p:spPr/>
        <p:txBody>
          <a:bodyPr>
            <a:normAutofit fontScale="92500" lnSpcReduction="10000"/>
          </a:bodyPr>
          <a:lstStyle/>
          <a:p>
            <a:pPr marL="0" indent="0" algn="ctr">
              <a:buNone/>
            </a:pPr>
            <a:r>
              <a:rPr lang="en-US" sz="2600" b="1" i="1" dirty="0">
                <a:solidFill>
                  <a:schemeClr val="accent6"/>
                </a:solidFill>
                <a:latin typeface="+mn-lt"/>
              </a:rPr>
              <a:t>Create projects with impact</a:t>
            </a:r>
            <a:endParaRPr lang="en-US" b="1" i="1" dirty="0">
              <a:solidFill>
                <a:schemeClr val="accent6"/>
              </a:solidFill>
              <a:latin typeface="+mn-lt"/>
            </a:endParaRPr>
          </a:p>
          <a:p>
            <a:pPr>
              <a:buFont typeface="Arial" charset="0"/>
              <a:buChar char="•"/>
            </a:pPr>
            <a:r>
              <a:rPr lang="en-US" dirty="0">
                <a:latin typeface="+mn-lt"/>
              </a:rPr>
              <a:t>Let’s make change happen!</a:t>
            </a:r>
          </a:p>
          <a:p>
            <a:pPr>
              <a:buFont typeface="Arial" charset="0"/>
              <a:buChar char="•"/>
            </a:pPr>
            <a:r>
              <a:rPr lang="en-US" dirty="0">
                <a:latin typeface="+mn-lt"/>
              </a:rPr>
              <a:t>Keep in mind:</a:t>
            </a:r>
          </a:p>
          <a:p>
            <a:pPr lvl="1">
              <a:buFont typeface="Arial" charset="0"/>
              <a:buChar char="•"/>
            </a:pPr>
            <a:r>
              <a:rPr lang="en-US" dirty="0">
                <a:latin typeface="+mn-lt"/>
              </a:rPr>
              <a:t>Embrace and celebrate the process! Making real change on an important issue, coming together as volunteers, learning about policy, learning tech skills. </a:t>
            </a:r>
          </a:p>
          <a:p>
            <a:pPr lvl="1">
              <a:buFont typeface="Arial" charset="0"/>
              <a:buChar char="•"/>
            </a:pPr>
            <a:r>
              <a:rPr lang="en-US" dirty="0">
                <a:latin typeface="+mn-lt"/>
              </a:rPr>
              <a:t>Reorganize the process so that these things (education, community) support long-term outcomes + support hackathons</a:t>
            </a:r>
          </a:p>
          <a:p>
            <a:pPr lvl="1">
              <a:buFont typeface="Arial" charset="0"/>
              <a:buChar char="•"/>
            </a:pPr>
            <a:r>
              <a:rPr lang="en-US" dirty="0">
                <a:latin typeface="+mn-lt"/>
              </a:rPr>
              <a:t>Fail forward</a:t>
            </a:r>
          </a:p>
          <a:p>
            <a:pPr marL="0" indent="0">
              <a:buNone/>
            </a:pPr>
            <a:endParaRPr lang="en-US" dirty="0">
              <a:latin typeface="+mn-lt"/>
            </a:endParaRPr>
          </a:p>
          <a:p>
            <a:pPr marL="0" indent="0">
              <a:buNone/>
            </a:pPr>
            <a:endParaRPr lang="en-US" dirty="0">
              <a:latin typeface="+mn-lt"/>
            </a:endParaRPr>
          </a:p>
          <a:p>
            <a:pPr marL="0" indent="0">
              <a:buNone/>
            </a:pPr>
            <a:endParaRPr lang="en-US" dirty="0">
              <a:latin typeface="+mn-lt"/>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5"/>
        <p:cNvGrpSpPr/>
        <p:nvPr/>
      </p:nvGrpSpPr>
      <p:grpSpPr>
        <a:xfrm>
          <a:off x="0" y="0"/>
          <a:ext cx="0" cy="0"/>
          <a:chOff x="0" y="0"/>
          <a:chExt cx="0" cy="0"/>
        </a:xfrm>
      </p:grpSpPr>
      <p:pic>
        <p:nvPicPr>
          <p:cNvPr id="186" name="Shape 186"/>
          <p:cNvPicPr preferRelativeResize="0"/>
          <p:nvPr/>
        </p:nvPicPr>
        <p:blipFill rotWithShape="1">
          <a:blip r:embed="rId3">
            <a:duotone>
              <a:schemeClr val="bg2">
                <a:shade val="45000"/>
                <a:satMod val="135000"/>
              </a:schemeClr>
              <a:prstClr val="white"/>
            </a:duotone>
            <a:alphaModFix amt="85000"/>
          </a:blip>
          <a:srcRect b="36689"/>
          <a:stretch/>
        </p:blipFill>
        <p:spPr>
          <a:xfrm>
            <a:off x="0" y="738275"/>
            <a:ext cx="9144000" cy="4405225"/>
          </a:xfrm>
          <a:prstGeom prst="rect">
            <a:avLst/>
          </a:prstGeom>
          <a:noFill/>
          <a:ln>
            <a:noFill/>
          </a:ln>
        </p:spPr>
      </p:pic>
      <p:sp>
        <p:nvSpPr>
          <p:cNvPr id="2" name="Title 1"/>
          <p:cNvSpPr>
            <a:spLocks noGrp="1"/>
          </p:cNvSpPr>
          <p:nvPr>
            <p:ph type="title"/>
          </p:nvPr>
        </p:nvSpPr>
        <p:spPr/>
        <p:txBody>
          <a:bodyPr/>
          <a:lstStyle/>
          <a:p>
            <a:r>
              <a:rPr lang="en-US" dirty="0">
                <a:latin typeface="+mj-lt"/>
              </a:rPr>
              <a:t>Tools we use.</a:t>
            </a:r>
          </a:p>
        </p:txBody>
      </p:sp>
      <p:sp>
        <p:nvSpPr>
          <p:cNvPr id="8" name="Shape 311"/>
          <p:cNvSpPr txBox="1"/>
          <p:nvPr/>
        </p:nvSpPr>
        <p:spPr>
          <a:xfrm>
            <a:off x="1101106" y="1561923"/>
            <a:ext cx="3861037" cy="340902"/>
          </a:xfrm>
          <a:prstGeom prst="rect">
            <a:avLst/>
          </a:prstGeom>
          <a:noFill/>
          <a:ln>
            <a:noFill/>
          </a:ln>
        </p:spPr>
        <p:txBody>
          <a:bodyPr wrap="square" lIns="91425" tIns="91425" rIns="91425" bIns="91425" anchor="ctr" anchorCtr="0">
            <a:noAutofit/>
          </a:bodyPr>
          <a:lstStyle/>
          <a:p>
            <a:pPr lvl="0" rtl="0">
              <a:spcBef>
                <a:spcPts val="0"/>
              </a:spcBef>
              <a:buNone/>
            </a:pPr>
            <a:r>
              <a:rPr lang="en" sz="1600" b="1" dirty="0" err="1" smtClean="0">
                <a:solidFill>
                  <a:srgbClr val="FFFFFF"/>
                </a:solidFill>
                <a:latin typeface="+mn-lt"/>
                <a:ea typeface="Arial" charset="0"/>
                <a:cs typeface="Arial" charset="0"/>
                <a:sym typeface="PT Sans"/>
              </a:rPr>
              <a:t>facebook.com</a:t>
            </a:r>
            <a:r>
              <a:rPr lang="en" sz="1600" b="1" dirty="0" smtClean="0">
                <a:solidFill>
                  <a:srgbClr val="FFFFFF"/>
                </a:solidFill>
                <a:latin typeface="+mn-lt"/>
                <a:ea typeface="Arial" charset="0"/>
                <a:cs typeface="Arial" charset="0"/>
                <a:sym typeface="PT Sans"/>
              </a:rPr>
              <a:t>/</a:t>
            </a:r>
            <a:r>
              <a:rPr lang="en" sz="1600" b="1" dirty="0" err="1" smtClean="0">
                <a:solidFill>
                  <a:srgbClr val="FFFFFF"/>
                </a:solidFill>
                <a:latin typeface="+mn-lt"/>
                <a:ea typeface="Arial" charset="0"/>
                <a:cs typeface="Arial" charset="0"/>
                <a:sym typeface="PT Sans"/>
              </a:rPr>
              <a:t>CivicTech</a:t>
            </a:r>
            <a:r>
              <a:rPr lang="en-CA" sz="1600" b="1" dirty="0" smtClean="0">
                <a:solidFill>
                  <a:srgbClr val="FFFFFF"/>
                </a:solidFill>
                <a:latin typeface="+mn-lt"/>
                <a:ea typeface="Arial" charset="0"/>
                <a:cs typeface="Arial" charset="0"/>
                <a:sym typeface="PT Sans"/>
              </a:rPr>
              <a:t>WR</a:t>
            </a:r>
            <a:endParaRPr lang="en" sz="1600" b="1" dirty="0">
              <a:solidFill>
                <a:srgbClr val="FFFFFF"/>
              </a:solidFill>
              <a:latin typeface="+mn-lt"/>
              <a:ea typeface="Arial" charset="0"/>
              <a:cs typeface="Arial" charset="0"/>
              <a:sym typeface="PT Sans"/>
            </a:endParaRPr>
          </a:p>
        </p:txBody>
      </p:sp>
      <p:sp>
        <p:nvSpPr>
          <p:cNvPr id="9" name="Shape 312"/>
          <p:cNvSpPr txBox="1"/>
          <p:nvPr/>
        </p:nvSpPr>
        <p:spPr>
          <a:xfrm>
            <a:off x="1101106" y="1912820"/>
            <a:ext cx="3861037" cy="340902"/>
          </a:xfrm>
          <a:prstGeom prst="rect">
            <a:avLst/>
          </a:prstGeom>
          <a:noFill/>
          <a:ln>
            <a:noFill/>
          </a:ln>
        </p:spPr>
        <p:txBody>
          <a:bodyPr wrap="square" lIns="91425" tIns="91425" rIns="91425" bIns="91425" anchor="ctr" anchorCtr="0">
            <a:noAutofit/>
          </a:bodyPr>
          <a:lstStyle/>
          <a:p>
            <a:pPr lvl="0" rtl="0">
              <a:spcBef>
                <a:spcPts val="0"/>
              </a:spcBef>
              <a:buNone/>
            </a:pPr>
            <a:r>
              <a:rPr lang="en" sz="1600" b="1" dirty="0" err="1" smtClean="0">
                <a:solidFill>
                  <a:srgbClr val="FFFFFF"/>
                </a:solidFill>
                <a:latin typeface="+mn-lt"/>
                <a:ea typeface="Arial" charset="0"/>
                <a:cs typeface="Arial" charset="0"/>
                <a:sym typeface="PT Sans"/>
              </a:rPr>
              <a:t>twitter.com</a:t>
            </a:r>
            <a:r>
              <a:rPr lang="en" sz="1600" b="1" dirty="0" smtClean="0">
                <a:solidFill>
                  <a:srgbClr val="FFFFFF"/>
                </a:solidFill>
                <a:latin typeface="+mn-lt"/>
                <a:ea typeface="Arial" charset="0"/>
                <a:cs typeface="Arial" charset="0"/>
                <a:sym typeface="PT Sans"/>
              </a:rPr>
              <a:t>/</a:t>
            </a:r>
            <a:r>
              <a:rPr lang="en" sz="1600" b="1" dirty="0" err="1" smtClean="0">
                <a:solidFill>
                  <a:srgbClr val="FFFFFF"/>
                </a:solidFill>
                <a:latin typeface="+mn-lt"/>
                <a:ea typeface="Arial" charset="0"/>
                <a:cs typeface="Arial" charset="0"/>
                <a:sym typeface="PT Sans"/>
              </a:rPr>
              <a:t>CivicTech</a:t>
            </a:r>
            <a:r>
              <a:rPr lang="en-CA" sz="1600" b="1" dirty="0" smtClean="0">
                <a:solidFill>
                  <a:srgbClr val="FFFFFF"/>
                </a:solidFill>
                <a:latin typeface="+mn-lt"/>
                <a:ea typeface="Arial" charset="0"/>
                <a:cs typeface="Arial" charset="0"/>
                <a:sym typeface="PT Sans"/>
              </a:rPr>
              <a:t>WR</a:t>
            </a:r>
            <a:endParaRPr lang="en" sz="1600" b="1" dirty="0">
              <a:solidFill>
                <a:srgbClr val="FFFFFF"/>
              </a:solidFill>
              <a:latin typeface="+mn-lt"/>
              <a:ea typeface="Arial" charset="0"/>
              <a:cs typeface="Arial" charset="0"/>
              <a:sym typeface="PT Sans"/>
            </a:endParaRPr>
          </a:p>
        </p:txBody>
      </p:sp>
      <p:sp>
        <p:nvSpPr>
          <p:cNvPr id="10" name="Shape 313"/>
          <p:cNvSpPr txBox="1"/>
          <p:nvPr/>
        </p:nvSpPr>
        <p:spPr>
          <a:xfrm>
            <a:off x="1101106" y="2263717"/>
            <a:ext cx="3861037" cy="340902"/>
          </a:xfrm>
          <a:prstGeom prst="rect">
            <a:avLst/>
          </a:prstGeom>
          <a:noFill/>
          <a:ln>
            <a:noFill/>
          </a:ln>
        </p:spPr>
        <p:txBody>
          <a:bodyPr wrap="square" lIns="91425" tIns="91425" rIns="91425" bIns="91425" anchor="ctr" anchorCtr="0">
            <a:noAutofit/>
          </a:bodyPr>
          <a:lstStyle/>
          <a:p>
            <a:pPr lvl="0" rtl="0">
              <a:spcBef>
                <a:spcPts val="0"/>
              </a:spcBef>
              <a:buNone/>
            </a:pPr>
            <a:r>
              <a:rPr lang="en" sz="1600" b="1" dirty="0" err="1" smtClean="0">
                <a:solidFill>
                  <a:srgbClr val="FFFFFF"/>
                </a:solidFill>
                <a:latin typeface="+mn-lt"/>
                <a:ea typeface="Arial" charset="0"/>
                <a:cs typeface="Arial" charset="0"/>
                <a:sym typeface="PT Sans"/>
              </a:rPr>
              <a:t>Civ</a:t>
            </a:r>
            <a:r>
              <a:rPr lang="en-CA" sz="1600" b="1" dirty="0" err="1" smtClean="0">
                <a:solidFill>
                  <a:srgbClr val="FFFFFF"/>
                </a:solidFill>
                <a:latin typeface="+mn-lt"/>
                <a:ea typeface="Arial" charset="0"/>
                <a:cs typeface="Arial" charset="0"/>
                <a:sym typeface="PT Sans"/>
              </a:rPr>
              <a:t>Te.ch</a:t>
            </a:r>
            <a:endParaRPr lang="en" sz="1600" b="1" dirty="0">
              <a:solidFill>
                <a:srgbClr val="FFFFFF"/>
              </a:solidFill>
              <a:latin typeface="+mn-lt"/>
              <a:ea typeface="Arial" charset="0"/>
              <a:cs typeface="Arial" charset="0"/>
              <a:sym typeface="PT Sans"/>
            </a:endParaRPr>
          </a:p>
        </p:txBody>
      </p:sp>
      <p:sp>
        <p:nvSpPr>
          <p:cNvPr id="14" name="Shape 317"/>
          <p:cNvSpPr txBox="1"/>
          <p:nvPr/>
        </p:nvSpPr>
        <p:spPr>
          <a:xfrm>
            <a:off x="1101106" y="2614614"/>
            <a:ext cx="3861037" cy="340902"/>
          </a:xfrm>
          <a:prstGeom prst="rect">
            <a:avLst/>
          </a:prstGeom>
          <a:noFill/>
          <a:ln>
            <a:noFill/>
          </a:ln>
        </p:spPr>
        <p:txBody>
          <a:bodyPr wrap="square" lIns="91425" tIns="91425" rIns="91425" bIns="91425" anchor="ctr" anchorCtr="0">
            <a:noAutofit/>
          </a:bodyPr>
          <a:lstStyle/>
          <a:p>
            <a:pPr lvl="0" rtl="0">
              <a:spcBef>
                <a:spcPts val="0"/>
              </a:spcBef>
              <a:buNone/>
            </a:pPr>
            <a:r>
              <a:rPr lang="en" sz="1600" b="1" dirty="0" err="1" smtClean="0">
                <a:solidFill>
                  <a:srgbClr val="FFFFFF"/>
                </a:solidFill>
                <a:latin typeface="+mn-lt"/>
                <a:ea typeface="Arial" charset="0"/>
                <a:cs typeface="Arial" charset="0"/>
                <a:sym typeface="PT Sans"/>
              </a:rPr>
              <a:t>CivicTech</a:t>
            </a:r>
            <a:r>
              <a:rPr lang="en-CA" sz="1600" b="1" dirty="0" smtClean="0">
                <a:solidFill>
                  <a:srgbClr val="FFFFFF"/>
                </a:solidFill>
                <a:latin typeface="+mn-lt"/>
                <a:ea typeface="Arial" charset="0"/>
                <a:cs typeface="Arial" charset="0"/>
                <a:sym typeface="PT Sans"/>
              </a:rPr>
              <a:t>WR</a:t>
            </a:r>
            <a:r>
              <a:rPr lang="en" sz="1600" b="1" dirty="0" smtClean="0">
                <a:solidFill>
                  <a:srgbClr val="FFFFFF"/>
                </a:solidFill>
                <a:latin typeface="+mn-lt"/>
                <a:ea typeface="Arial" charset="0"/>
                <a:cs typeface="Arial" charset="0"/>
                <a:sym typeface="PT Sans"/>
              </a:rPr>
              <a:t>.</a:t>
            </a:r>
            <a:r>
              <a:rPr lang="en" sz="1600" b="1" dirty="0" err="1" smtClean="0">
                <a:solidFill>
                  <a:srgbClr val="FFFFFF"/>
                </a:solidFill>
                <a:latin typeface="+mn-lt"/>
                <a:ea typeface="Arial" charset="0"/>
                <a:cs typeface="Arial" charset="0"/>
                <a:sym typeface="PT Sans"/>
              </a:rPr>
              <a:t>slack.com</a:t>
            </a:r>
            <a:endParaRPr lang="en" sz="1600" b="1" dirty="0">
              <a:solidFill>
                <a:srgbClr val="FFFFFF"/>
              </a:solidFill>
              <a:latin typeface="+mn-lt"/>
              <a:ea typeface="Arial" charset="0"/>
              <a:cs typeface="Arial" charset="0"/>
              <a:sym typeface="PT Sans"/>
            </a:endParaRPr>
          </a:p>
        </p:txBody>
      </p:sp>
      <p:sp>
        <p:nvSpPr>
          <p:cNvPr id="16" name="Shape 320"/>
          <p:cNvSpPr txBox="1"/>
          <p:nvPr/>
        </p:nvSpPr>
        <p:spPr>
          <a:xfrm>
            <a:off x="1101106" y="1211026"/>
            <a:ext cx="3861037" cy="340902"/>
          </a:xfrm>
          <a:prstGeom prst="rect">
            <a:avLst/>
          </a:prstGeom>
          <a:noFill/>
          <a:ln>
            <a:noFill/>
          </a:ln>
        </p:spPr>
        <p:txBody>
          <a:bodyPr wrap="square" lIns="91425" tIns="91425" rIns="91425" bIns="91425" anchor="ctr" anchorCtr="0">
            <a:noAutofit/>
          </a:bodyPr>
          <a:lstStyle/>
          <a:p>
            <a:pPr lvl="0" rtl="0">
              <a:spcBef>
                <a:spcPts val="0"/>
              </a:spcBef>
              <a:buNone/>
            </a:pPr>
            <a:r>
              <a:rPr lang="en" sz="1600" b="1" dirty="0" err="1" smtClean="0">
                <a:solidFill>
                  <a:srgbClr val="FFFFFF"/>
                </a:solidFill>
                <a:latin typeface="+mn-lt"/>
                <a:ea typeface="Arial" charset="0"/>
                <a:cs typeface="Arial" charset="0"/>
                <a:sym typeface="PT Sans"/>
              </a:rPr>
              <a:t>meetup.com</a:t>
            </a:r>
            <a:r>
              <a:rPr lang="en" sz="1600" b="1" dirty="0" smtClean="0">
                <a:solidFill>
                  <a:srgbClr val="FFFFFF"/>
                </a:solidFill>
                <a:latin typeface="+mn-lt"/>
                <a:ea typeface="Arial" charset="0"/>
                <a:cs typeface="Arial" charset="0"/>
                <a:sym typeface="PT Sans"/>
              </a:rPr>
              <a:t>/</a:t>
            </a:r>
            <a:r>
              <a:rPr lang="en" sz="1600" b="1" dirty="0" err="1" smtClean="0">
                <a:solidFill>
                  <a:srgbClr val="FFFFFF"/>
                </a:solidFill>
                <a:latin typeface="+mn-lt"/>
                <a:ea typeface="Arial" charset="0"/>
                <a:cs typeface="Arial" charset="0"/>
                <a:sym typeface="PT Sans"/>
              </a:rPr>
              <a:t>CivicTech</a:t>
            </a:r>
            <a:r>
              <a:rPr lang="en-CA" sz="1600" b="1" dirty="0" smtClean="0">
                <a:solidFill>
                  <a:srgbClr val="FFFFFF"/>
                </a:solidFill>
                <a:latin typeface="+mn-lt"/>
                <a:ea typeface="Arial" charset="0"/>
                <a:cs typeface="Arial" charset="0"/>
                <a:sym typeface="PT Sans"/>
              </a:rPr>
              <a:t>WR</a:t>
            </a:r>
            <a:endParaRPr lang="en" sz="1600" b="1" dirty="0">
              <a:solidFill>
                <a:srgbClr val="FFFFFF"/>
              </a:solidFill>
              <a:latin typeface="+mn-lt"/>
              <a:ea typeface="Arial" charset="0"/>
              <a:cs typeface="Arial" charset="0"/>
              <a:sym typeface="PT Sans"/>
            </a:endParaRPr>
          </a:p>
        </p:txBody>
      </p:sp>
      <p:pic>
        <p:nvPicPr>
          <p:cNvPr id="3" name="Picture 2"/>
          <p:cNvPicPr>
            <a:picLocks noChangeAspect="1"/>
          </p:cNvPicPr>
          <p:nvPr/>
        </p:nvPicPr>
        <p:blipFill>
          <a:blip r:embed="rId4"/>
          <a:stretch>
            <a:fillRect/>
          </a:stretch>
        </p:blipFill>
        <p:spPr>
          <a:xfrm>
            <a:off x="642420" y="3030063"/>
            <a:ext cx="239713" cy="239713"/>
          </a:xfrm>
          <a:prstGeom prst="rect">
            <a:avLst/>
          </a:prstGeom>
        </p:spPr>
      </p:pic>
      <p:pic>
        <p:nvPicPr>
          <p:cNvPr id="4" name="Picture 3"/>
          <p:cNvPicPr>
            <a:picLocks noChangeAspect="1"/>
          </p:cNvPicPr>
          <p:nvPr/>
        </p:nvPicPr>
        <p:blipFill rotWithShape="1">
          <a:blip r:embed="rId5"/>
          <a:srcRect l="13086" t="16602" r="13507" b="16162"/>
          <a:stretch/>
        </p:blipFill>
        <p:spPr>
          <a:xfrm>
            <a:off x="620483" y="3365458"/>
            <a:ext cx="284668" cy="260740"/>
          </a:xfrm>
          <a:prstGeom prst="rect">
            <a:avLst/>
          </a:prstGeom>
        </p:spPr>
      </p:pic>
      <p:sp>
        <p:nvSpPr>
          <p:cNvPr id="20" name="Shape 317"/>
          <p:cNvSpPr txBox="1"/>
          <p:nvPr/>
        </p:nvSpPr>
        <p:spPr>
          <a:xfrm>
            <a:off x="1101106" y="2965511"/>
            <a:ext cx="3861037" cy="340902"/>
          </a:xfrm>
          <a:prstGeom prst="rect">
            <a:avLst/>
          </a:prstGeom>
          <a:noFill/>
          <a:ln>
            <a:noFill/>
          </a:ln>
        </p:spPr>
        <p:txBody>
          <a:bodyPr wrap="square" lIns="91425" tIns="91425" rIns="91425" bIns="91425" anchor="ctr" anchorCtr="0">
            <a:noAutofit/>
          </a:bodyPr>
          <a:lstStyle/>
          <a:p>
            <a:pPr lvl="0" rtl="0">
              <a:spcBef>
                <a:spcPts val="0"/>
              </a:spcBef>
              <a:buNone/>
            </a:pPr>
            <a:r>
              <a:rPr lang="en-CA" sz="1600" b="1" dirty="0" err="1" smtClean="0">
                <a:solidFill>
                  <a:srgbClr val="FFFFFF"/>
                </a:solidFill>
                <a:latin typeface="+mn-lt"/>
                <a:ea typeface="Arial" charset="0"/>
                <a:cs typeface="Arial" charset="0"/>
                <a:sym typeface="PT Sans"/>
              </a:rPr>
              <a:t>hello@civte.ch</a:t>
            </a:r>
            <a:endParaRPr lang="en" sz="1600" b="1" dirty="0">
              <a:solidFill>
                <a:srgbClr val="FFFFFF"/>
              </a:solidFill>
              <a:latin typeface="+mn-lt"/>
              <a:ea typeface="Arial" charset="0"/>
              <a:cs typeface="Arial" charset="0"/>
              <a:sym typeface="PT Sans"/>
            </a:endParaRPr>
          </a:p>
        </p:txBody>
      </p:sp>
      <p:sp>
        <p:nvSpPr>
          <p:cNvPr id="21" name="Shape 317"/>
          <p:cNvSpPr txBox="1"/>
          <p:nvPr/>
        </p:nvSpPr>
        <p:spPr>
          <a:xfrm>
            <a:off x="1101106" y="3316409"/>
            <a:ext cx="3861037" cy="340902"/>
          </a:xfrm>
          <a:prstGeom prst="rect">
            <a:avLst/>
          </a:prstGeom>
          <a:noFill/>
          <a:ln>
            <a:noFill/>
          </a:ln>
        </p:spPr>
        <p:txBody>
          <a:bodyPr wrap="square" lIns="91425" tIns="91425" rIns="91425" bIns="91425" anchor="ctr" anchorCtr="0">
            <a:noAutofit/>
          </a:bodyPr>
          <a:lstStyle/>
          <a:p>
            <a:pPr lvl="0"/>
            <a:r>
              <a:rPr lang="en" sz="1600" b="1" dirty="0" err="1" smtClean="0">
                <a:solidFill>
                  <a:srgbClr val="FFFFFF"/>
                </a:solidFill>
                <a:latin typeface="+mn-lt"/>
                <a:ea typeface="Arial" charset="0"/>
                <a:cs typeface="Arial" charset="0"/>
                <a:sym typeface="PT Sans"/>
              </a:rPr>
              <a:t>github.com</a:t>
            </a:r>
            <a:r>
              <a:rPr lang="en" sz="1600" b="1" dirty="0" smtClean="0">
                <a:solidFill>
                  <a:srgbClr val="FFFFFF"/>
                </a:solidFill>
                <a:latin typeface="+mn-lt"/>
                <a:ea typeface="Arial" charset="0"/>
                <a:cs typeface="Arial" charset="0"/>
                <a:sym typeface="PT Sans"/>
              </a:rPr>
              <a:t>/</a:t>
            </a:r>
            <a:r>
              <a:rPr lang="en" sz="1600" b="1" dirty="0" err="1" smtClean="0">
                <a:solidFill>
                  <a:srgbClr val="FFFFFF"/>
                </a:solidFill>
                <a:latin typeface="+mn-lt"/>
                <a:ea typeface="Arial" charset="0"/>
                <a:cs typeface="Arial" charset="0"/>
                <a:sym typeface="PT Sans"/>
              </a:rPr>
              <a:t>CivicTechWR</a:t>
            </a:r>
            <a:endParaRPr lang="en" sz="1600" b="1" dirty="0">
              <a:solidFill>
                <a:srgbClr val="FFFFFF"/>
              </a:solidFill>
              <a:latin typeface="+mn-lt"/>
              <a:ea typeface="Arial" charset="0"/>
              <a:cs typeface="Arial" charset="0"/>
              <a:sym typeface="PT Sans"/>
            </a:endParaRPr>
          </a:p>
        </p:txBody>
      </p:sp>
      <p:pic>
        <p:nvPicPr>
          <p:cNvPr id="13" name="Shape 314" descr="twitter-logo-silhouette.png"/>
          <p:cNvPicPr preferRelativeResize="0"/>
          <p:nvPr/>
        </p:nvPicPr>
        <p:blipFill>
          <a:blip r:embed="rId6">
            <a:alphaModFix/>
          </a:blip>
          <a:stretch>
            <a:fillRect/>
          </a:stretch>
        </p:blipFill>
        <p:spPr>
          <a:xfrm>
            <a:off x="642984" y="1970223"/>
            <a:ext cx="257599" cy="257600"/>
          </a:xfrm>
          <a:prstGeom prst="rect">
            <a:avLst/>
          </a:prstGeom>
          <a:noFill/>
          <a:ln>
            <a:noFill/>
          </a:ln>
        </p:spPr>
      </p:pic>
      <p:pic>
        <p:nvPicPr>
          <p:cNvPr id="15" name="Shape 315" descr="facebook-logo.png"/>
          <p:cNvPicPr preferRelativeResize="0"/>
          <p:nvPr/>
        </p:nvPicPr>
        <p:blipFill rotWithShape="1">
          <a:blip r:embed="rId7">
            <a:alphaModFix/>
          </a:blip>
          <a:srcRect/>
          <a:stretch/>
        </p:blipFill>
        <p:spPr>
          <a:xfrm>
            <a:off x="642984" y="1616943"/>
            <a:ext cx="257599" cy="257600"/>
          </a:xfrm>
          <a:prstGeom prst="rect">
            <a:avLst/>
          </a:prstGeom>
          <a:noFill/>
          <a:ln>
            <a:noFill/>
          </a:ln>
        </p:spPr>
      </p:pic>
      <p:pic>
        <p:nvPicPr>
          <p:cNvPr id="17" name="Shape 316" descr="web-page-home.png"/>
          <p:cNvPicPr preferRelativeResize="0"/>
          <p:nvPr/>
        </p:nvPicPr>
        <p:blipFill rotWithShape="1">
          <a:blip r:embed="rId8">
            <a:alphaModFix/>
          </a:blip>
          <a:srcRect/>
          <a:stretch/>
        </p:blipFill>
        <p:spPr>
          <a:xfrm>
            <a:off x="642984" y="2323503"/>
            <a:ext cx="257599" cy="257600"/>
          </a:xfrm>
          <a:prstGeom prst="rect">
            <a:avLst/>
          </a:prstGeom>
          <a:noFill/>
          <a:ln>
            <a:noFill/>
          </a:ln>
        </p:spPr>
      </p:pic>
      <p:pic>
        <p:nvPicPr>
          <p:cNvPr id="18" name="Shape 318" descr="slack-symbol-w.png"/>
          <p:cNvPicPr preferRelativeResize="0"/>
          <p:nvPr/>
        </p:nvPicPr>
        <p:blipFill>
          <a:blip r:embed="rId9">
            <a:alphaModFix/>
          </a:blip>
          <a:stretch>
            <a:fillRect/>
          </a:stretch>
        </p:blipFill>
        <p:spPr>
          <a:xfrm>
            <a:off x="642989" y="2676783"/>
            <a:ext cx="257600" cy="257600"/>
          </a:xfrm>
          <a:prstGeom prst="rect">
            <a:avLst/>
          </a:prstGeom>
          <a:noFill/>
          <a:ln>
            <a:noFill/>
          </a:ln>
        </p:spPr>
      </p:pic>
      <p:pic>
        <p:nvPicPr>
          <p:cNvPr id="19" name="Shape 321" descr="meetup.png"/>
          <p:cNvPicPr preferRelativeResize="0"/>
          <p:nvPr/>
        </p:nvPicPr>
        <p:blipFill rotWithShape="1">
          <a:blip r:embed="rId10">
            <a:alphaModFix/>
          </a:blip>
          <a:srcRect l="2408" r="2398"/>
          <a:stretch/>
        </p:blipFill>
        <p:spPr>
          <a:xfrm>
            <a:off x="620483" y="1196263"/>
            <a:ext cx="325000" cy="325000"/>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4"/>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Where and when?</a:t>
            </a:r>
          </a:p>
        </p:txBody>
      </p:sp>
      <p:sp>
        <p:nvSpPr>
          <p:cNvPr id="3" name="Text Placeholder 2"/>
          <p:cNvSpPr>
            <a:spLocks noGrp="1"/>
          </p:cNvSpPr>
          <p:nvPr>
            <p:ph sz="quarter" idx="13"/>
          </p:nvPr>
        </p:nvSpPr>
        <p:spPr/>
        <p:txBody>
          <a:bodyPr>
            <a:normAutofit fontScale="92500" lnSpcReduction="10000"/>
          </a:bodyPr>
          <a:lstStyle/>
          <a:p>
            <a:pPr marL="0" indent="0">
              <a:buNone/>
            </a:pPr>
            <a:r>
              <a:rPr lang="en-US" b="1" dirty="0">
                <a:latin typeface="+mn-lt"/>
              </a:rPr>
              <a:t>Where:</a:t>
            </a:r>
            <a:r>
              <a:rPr lang="en-US" dirty="0">
                <a:latin typeface="+mn-lt"/>
              </a:rPr>
              <a:t> we’re a bit </a:t>
            </a:r>
            <a:r>
              <a:rPr lang="en-US" dirty="0" smtClean="0">
                <a:latin typeface="+mn-lt"/>
              </a:rPr>
              <a:t>nomadic (on purpose)…</a:t>
            </a:r>
            <a:endParaRPr lang="en-US" dirty="0">
              <a:latin typeface="+mn-lt"/>
            </a:endParaRPr>
          </a:p>
          <a:p>
            <a:pPr marL="0" indent="0">
              <a:buNone/>
            </a:pPr>
            <a:r>
              <a:rPr lang="en-US" dirty="0" smtClean="0">
                <a:latin typeface="+mn-lt"/>
              </a:rPr>
              <a:t>	</a:t>
            </a:r>
            <a:r>
              <a:rPr lang="mr-IN" dirty="0" smtClean="0">
                <a:latin typeface="+mn-lt"/>
              </a:rPr>
              <a:t>…</a:t>
            </a:r>
            <a:r>
              <a:rPr lang="en-CA" dirty="0" smtClean="0">
                <a:latin typeface="+mn-lt"/>
              </a:rPr>
              <a:t> </a:t>
            </a:r>
            <a:r>
              <a:rPr lang="en-US" dirty="0">
                <a:latin typeface="+mn-lt"/>
              </a:rPr>
              <a:t>j</a:t>
            </a:r>
            <a:r>
              <a:rPr lang="en-US" dirty="0" smtClean="0">
                <a:latin typeface="+mn-lt"/>
              </a:rPr>
              <a:t>oin </a:t>
            </a:r>
            <a:r>
              <a:rPr lang="en-US" dirty="0">
                <a:latin typeface="+mn-lt"/>
              </a:rPr>
              <a:t>our </a:t>
            </a:r>
            <a:r>
              <a:rPr lang="en-US" b="1" dirty="0" err="1">
                <a:latin typeface="+mn-lt"/>
              </a:rPr>
              <a:t>meetup.com</a:t>
            </a:r>
            <a:r>
              <a:rPr lang="en-US" dirty="0">
                <a:latin typeface="+mn-lt"/>
              </a:rPr>
              <a:t> group to know where we are</a:t>
            </a:r>
            <a:br>
              <a:rPr lang="en-US" dirty="0">
                <a:latin typeface="+mn-lt"/>
              </a:rPr>
            </a:br>
            <a:endParaRPr lang="en-US" dirty="0">
              <a:latin typeface="+mn-lt"/>
            </a:endParaRPr>
          </a:p>
          <a:p>
            <a:pPr marL="0" indent="0">
              <a:buNone/>
            </a:pPr>
            <a:r>
              <a:rPr lang="en-US" b="1" dirty="0">
                <a:latin typeface="+mn-lt"/>
              </a:rPr>
              <a:t>When:</a:t>
            </a:r>
            <a:r>
              <a:rPr lang="en-US" dirty="0">
                <a:latin typeface="+mn-lt"/>
              </a:rPr>
              <a:t> </a:t>
            </a:r>
            <a:r>
              <a:rPr lang="en-US" dirty="0" smtClean="0">
                <a:latin typeface="+mn-lt"/>
              </a:rPr>
              <a:t>Tuesday’s </a:t>
            </a:r>
            <a:r>
              <a:rPr lang="en-US" dirty="0">
                <a:latin typeface="+mn-lt"/>
              </a:rPr>
              <a:t>@ </a:t>
            </a:r>
            <a:r>
              <a:rPr lang="en-US" dirty="0" smtClean="0">
                <a:latin typeface="+mn-lt"/>
              </a:rPr>
              <a:t>5:30pm</a:t>
            </a:r>
            <a:endParaRPr lang="en-US" dirty="0">
              <a:latin typeface="+mn-lt"/>
            </a:endParaRPr>
          </a:p>
          <a:p>
            <a:pPr marL="0" indent="0">
              <a:buNone/>
            </a:pPr>
            <a:endParaRPr lang="en-US" dirty="0">
              <a:latin typeface="+mn-lt"/>
            </a:endParaRPr>
          </a:p>
          <a:p>
            <a:pPr marL="0" indent="0">
              <a:buNone/>
            </a:pPr>
            <a:r>
              <a:rPr lang="en-US" dirty="0">
                <a:latin typeface="+mn-lt"/>
              </a:rPr>
              <a:t>Once a </a:t>
            </a:r>
            <a:r>
              <a:rPr lang="en-US" dirty="0" smtClean="0">
                <a:latin typeface="+mn-lt"/>
              </a:rPr>
              <a:t>month meetup </a:t>
            </a:r>
            <a:r>
              <a:rPr lang="en-US" dirty="0">
                <a:latin typeface="+mn-lt"/>
              </a:rPr>
              <a:t>= </a:t>
            </a:r>
            <a:r>
              <a:rPr lang="en-US" dirty="0" smtClean="0">
                <a:latin typeface="+mn-lt"/>
              </a:rPr>
              <a:t>CONSISTENCY*</a:t>
            </a:r>
            <a:endParaRPr lang="en-US" dirty="0">
              <a:latin typeface="+mn-lt"/>
            </a:endParaRPr>
          </a:p>
          <a:p>
            <a:pPr marL="0" indent="0" algn="ctr">
              <a:buNone/>
            </a:pPr>
            <a:r>
              <a:rPr lang="en-US" i="1" dirty="0" smtClean="0">
                <a:solidFill>
                  <a:schemeClr val="accent6"/>
                </a:solidFill>
                <a:latin typeface="+mn-lt"/>
              </a:rPr>
              <a:t>* This </a:t>
            </a:r>
            <a:r>
              <a:rPr lang="en-US" i="1" dirty="0">
                <a:solidFill>
                  <a:schemeClr val="accent6"/>
                </a:solidFill>
                <a:latin typeface="+mn-lt"/>
              </a:rPr>
              <a:t>is a big </a:t>
            </a:r>
            <a:r>
              <a:rPr lang="en-US" i="1" dirty="0" smtClean="0">
                <a:solidFill>
                  <a:schemeClr val="accent6"/>
                </a:solidFill>
                <a:latin typeface="+mn-lt"/>
              </a:rPr>
              <a:t>thing</a:t>
            </a:r>
            <a:r>
              <a:rPr lang="en-US" i="1" dirty="0">
                <a:solidFill>
                  <a:schemeClr val="accent6"/>
                </a:solidFill>
                <a:latin typeface="+mn-lt"/>
              </a:rPr>
              <a:t> </a:t>
            </a:r>
            <a:r>
              <a:rPr lang="en-US" i="1" dirty="0" smtClean="0">
                <a:solidFill>
                  <a:schemeClr val="accent6"/>
                </a:solidFill>
                <a:latin typeface="+mn-lt"/>
              </a:rPr>
              <a:t>and we hope to </a:t>
            </a:r>
            <a:r>
              <a:rPr lang="en-US" i="1" u="sng" dirty="0" smtClean="0">
                <a:solidFill>
                  <a:schemeClr val="accent6"/>
                </a:solidFill>
                <a:latin typeface="+mn-lt"/>
              </a:rPr>
              <a:t>increase</a:t>
            </a:r>
            <a:r>
              <a:rPr lang="en-US" i="1" dirty="0" smtClean="0">
                <a:solidFill>
                  <a:schemeClr val="accent6"/>
                </a:solidFill>
                <a:latin typeface="+mn-lt"/>
              </a:rPr>
              <a:t> the frequency as </a:t>
            </a:r>
            <a:br>
              <a:rPr lang="en-US" i="1" dirty="0" smtClean="0">
                <a:solidFill>
                  <a:schemeClr val="accent6"/>
                </a:solidFill>
                <a:latin typeface="+mn-lt"/>
              </a:rPr>
            </a:br>
            <a:r>
              <a:rPr lang="en-US" i="1" dirty="0" smtClean="0">
                <a:solidFill>
                  <a:schemeClr val="accent6"/>
                </a:solidFill>
                <a:latin typeface="+mn-lt"/>
              </a:rPr>
              <a:t>membership and interest grows</a:t>
            </a:r>
            <a:r>
              <a:rPr lang="en-US" i="1" dirty="0">
                <a:solidFill>
                  <a:schemeClr val="accent6"/>
                </a:solidFill>
                <a:latin typeface="+mn-lt"/>
              </a:rPr>
              <a:t> </a:t>
            </a:r>
            <a:r>
              <a:rPr lang="en-US" i="1" dirty="0" smtClean="0">
                <a:solidFill>
                  <a:schemeClr val="accent6"/>
                </a:solidFill>
                <a:latin typeface="+mn-lt"/>
              </a:rPr>
              <a:t>as these </a:t>
            </a:r>
            <a:r>
              <a:rPr lang="en-US" i="1" dirty="0">
                <a:solidFill>
                  <a:schemeClr val="accent6"/>
                </a:solidFill>
                <a:latin typeface="+mn-lt"/>
              </a:rPr>
              <a:t>projects take </a:t>
            </a:r>
            <a:r>
              <a:rPr lang="en-US" i="1" dirty="0" smtClean="0">
                <a:solidFill>
                  <a:schemeClr val="accent6"/>
                </a:solidFill>
                <a:latin typeface="+mn-lt"/>
              </a:rPr>
              <a:t>time</a:t>
            </a:r>
            <a:r>
              <a:rPr lang="mr-IN" i="1" dirty="0" smtClean="0">
                <a:solidFill>
                  <a:schemeClr val="accent6"/>
                </a:solidFill>
                <a:latin typeface="+mn-lt"/>
              </a:rPr>
              <a:t>…</a:t>
            </a:r>
            <a:r>
              <a:rPr lang="en-US" i="1" dirty="0" smtClean="0">
                <a:solidFill>
                  <a:schemeClr val="accent6"/>
                </a:solidFill>
                <a:latin typeface="+mn-lt"/>
              </a:rPr>
              <a:t> lots!</a:t>
            </a:r>
            <a:endParaRPr lang="en-US" i="1" dirty="0">
              <a:solidFill>
                <a:schemeClr val="accent6"/>
              </a:solidFill>
              <a:latin typeface="+mn-lt"/>
            </a:endParaRPr>
          </a:p>
          <a:p>
            <a:pPr marL="0" indent="0">
              <a:buNone/>
            </a:pPr>
            <a:endParaRPr lang="en-US" dirty="0">
              <a:latin typeface="+mn-lt"/>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2"/>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mj-lt"/>
              </a:rPr>
              <a:t>What can you do?</a:t>
            </a:r>
          </a:p>
        </p:txBody>
      </p:sp>
      <p:sp>
        <p:nvSpPr>
          <p:cNvPr id="2" name="Text Placeholder 1"/>
          <p:cNvSpPr>
            <a:spLocks noGrp="1"/>
          </p:cNvSpPr>
          <p:nvPr>
            <p:ph sz="quarter" idx="13"/>
          </p:nvPr>
        </p:nvSpPr>
        <p:spPr/>
        <p:txBody>
          <a:bodyPr/>
          <a:lstStyle/>
          <a:p>
            <a:r>
              <a:rPr lang="en-US" dirty="0">
                <a:latin typeface="+mn-lt"/>
              </a:rPr>
              <a:t>Be </a:t>
            </a:r>
            <a:r>
              <a:rPr lang="en-US" b="1" dirty="0">
                <a:latin typeface="+mn-lt"/>
              </a:rPr>
              <a:t>kind</a:t>
            </a:r>
            <a:r>
              <a:rPr lang="en-US" dirty="0">
                <a:latin typeface="+mn-lt"/>
              </a:rPr>
              <a:t>, </a:t>
            </a:r>
            <a:r>
              <a:rPr lang="en-US" b="1" dirty="0">
                <a:latin typeface="+mn-lt"/>
              </a:rPr>
              <a:t>helpful</a:t>
            </a:r>
            <a:r>
              <a:rPr lang="en-US" dirty="0">
                <a:latin typeface="+mn-lt"/>
              </a:rPr>
              <a:t> and </a:t>
            </a:r>
            <a:r>
              <a:rPr lang="en-US" b="1" dirty="0">
                <a:latin typeface="+mn-lt"/>
              </a:rPr>
              <a:t>constructive </a:t>
            </a:r>
          </a:p>
          <a:p>
            <a:r>
              <a:rPr lang="en-US" dirty="0">
                <a:latin typeface="+mn-lt"/>
              </a:rPr>
              <a:t>Read our </a:t>
            </a:r>
            <a:r>
              <a:rPr lang="en-US" b="1" dirty="0">
                <a:latin typeface="+mn-lt"/>
              </a:rPr>
              <a:t>Code of Conduct &amp; Anti-Harassment </a:t>
            </a:r>
            <a:r>
              <a:rPr lang="en-US" dirty="0">
                <a:latin typeface="+mn-lt"/>
              </a:rPr>
              <a:t>policy – up for additions/edits</a:t>
            </a:r>
          </a:p>
          <a:p>
            <a:r>
              <a:rPr lang="en-US" b="1" dirty="0">
                <a:latin typeface="+mn-lt"/>
              </a:rPr>
              <a:t>Own</a:t>
            </a:r>
            <a:r>
              <a:rPr lang="en-US" dirty="0">
                <a:latin typeface="+mn-lt"/>
              </a:rPr>
              <a:t> a project. </a:t>
            </a:r>
            <a:r>
              <a:rPr lang="en-US" b="1" dirty="0">
                <a:latin typeface="+mn-lt"/>
              </a:rPr>
              <a:t>Join</a:t>
            </a:r>
            <a:r>
              <a:rPr lang="en-US" dirty="0">
                <a:latin typeface="+mn-lt"/>
              </a:rPr>
              <a:t> a Project. </a:t>
            </a:r>
            <a:r>
              <a:rPr lang="en-US" b="1" dirty="0">
                <a:latin typeface="+mn-lt"/>
              </a:rPr>
              <a:t>Connect</a:t>
            </a:r>
            <a:r>
              <a:rPr lang="en-US" dirty="0">
                <a:latin typeface="+mn-lt"/>
              </a:rPr>
              <a:t> people &amp; resources.</a:t>
            </a:r>
          </a:p>
          <a:p>
            <a:r>
              <a:rPr lang="en-US" dirty="0">
                <a:latin typeface="+mn-lt"/>
              </a:rPr>
              <a:t>Invite others &amp; go to them &gt; silo-busting</a:t>
            </a:r>
          </a:p>
          <a:p>
            <a:pPr lvl="1"/>
            <a:r>
              <a:rPr lang="en-US" dirty="0">
                <a:latin typeface="+mn-lt"/>
              </a:rPr>
              <a:t>Work in between meet-ups</a:t>
            </a:r>
          </a:p>
          <a:p>
            <a:pPr lvl="1"/>
            <a:r>
              <a:rPr lang="en-US" dirty="0">
                <a:latin typeface="+mn-lt"/>
              </a:rPr>
              <a:t>Connect to City and government processes</a:t>
            </a:r>
          </a:p>
          <a:p>
            <a:endParaRPr lang="en-US" dirty="0">
              <a:latin typeface="+mn-lt"/>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10"/>
        <p:cNvGrpSpPr/>
        <p:nvPr/>
      </p:nvGrpSpPr>
      <p:grpSpPr>
        <a:xfrm>
          <a:off x="0" y="0"/>
          <a:ext cx="0" cy="0"/>
          <a:chOff x="0" y="0"/>
          <a:chExt cx="0" cy="0"/>
        </a:xfrm>
      </p:grpSpPr>
      <p:pic>
        <p:nvPicPr>
          <p:cNvPr id="211" name="Shape 211"/>
          <p:cNvPicPr preferRelativeResize="0"/>
          <p:nvPr/>
        </p:nvPicPr>
        <p:blipFill rotWithShape="1">
          <a:blip r:embed="rId3">
            <a:alphaModFix/>
            <a:duotone>
              <a:schemeClr val="bg2">
                <a:shade val="45000"/>
                <a:satMod val="135000"/>
              </a:schemeClr>
              <a:prstClr val="white"/>
            </a:duotone>
          </a:blip>
          <a:srcRect t="10783" b="23571"/>
          <a:stretch/>
        </p:blipFill>
        <p:spPr>
          <a:xfrm>
            <a:off x="0" y="738266"/>
            <a:ext cx="9144000" cy="4405233"/>
          </a:xfrm>
          <a:prstGeom prst="rect">
            <a:avLst/>
          </a:prstGeom>
          <a:noFill/>
          <a:ln>
            <a:noFill/>
          </a:ln>
        </p:spPr>
      </p:pic>
      <p:sp>
        <p:nvSpPr>
          <p:cNvPr id="2" name="Title 1"/>
          <p:cNvSpPr>
            <a:spLocks noGrp="1"/>
          </p:cNvSpPr>
          <p:nvPr>
            <p:ph type="title"/>
          </p:nvPr>
        </p:nvSpPr>
        <p:spPr/>
        <p:txBody>
          <a:bodyPr/>
          <a:lstStyle/>
          <a:p>
            <a:r>
              <a:rPr lang="en-US" dirty="0">
                <a:latin typeface="+mj-lt"/>
              </a:rPr>
              <a:t>Some ways to get started.</a:t>
            </a:r>
          </a:p>
        </p:txBody>
      </p:sp>
      <p:sp>
        <p:nvSpPr>
          <p:cNvPr id="3" name="Text Placeholder 2"/>
          <p:cNvSpPr>
            <a:spLocks noGrp="1"/>
          </p:cNvSpPr>
          <p:nvPr>
            <p:ph sz="quarter" idx="13"/>
          </p:nvPr>
        </p:nvSpPr>
        <p:spPr/>
        <p:txBody>
          <a:bodyPr/>
          <a:lstStyle/>
          <a:p>
            <a:pPr>
              <a:buClr>
                <a:schemeClr val="accent6"/>
              </a:buClr>
              <a:buFont typeface="Arial" charset="0"/>
              <a:buChar char="•"/>
            </a:pPr>
            <a:r>
              <a:rPr lang="en-US" dirty="0">
                <a:solidFill>
                  <a:schemeClr val="bg1"/>
                </a:solidFill>
                <a:latin typeface="+mn-lt"/>
              </a:rPr>
              <a:t>Look for finished projects in other cities, adapt wholesale or localize</a:t>
            </a:r>
          </a:p>
          <a:p>
            <a:pPr>
              <a:buClr>
                <a:schemeClr val="accent6"/>
              </a:buClr>
              <a:buFont typeface="Arial" charset="0"/>
              <a:buChar char="•"/>
            </a:pPr>
            <a:r>
              <a:rPr lang="en-US" dirty="0">
                <a:solidFill>
                  <a:schemeClr val="bg1"/>
                </a:solidFill>
                <a:latin typeface="+mn-lt"/>
              </a:rPr>
              <a:t>Connect with speakers and their community, find inspiration for projects </a:t>
            </a:r>
          </a:p>
          <a:p>
            <a:pPr>
              <a:buClr>
                <a:schemeClr val="accent6"/>
              </a:buClr>
              <a:buFont typeface="Arial" charset="0"/>
              <a:buChar char="•"/>
            </a:pPr>
            <a:r>
              <a:rPr lang="en-US" dirty="0">
                <a:solidFill>
                  <a:schemeClr val="bg1"/>
                </a:solidFill>
                <a:latin typeface="+mn-lt"/>
              </a:rPr>
              <a:t>Identify information gaps in public discourse (e.g. scraping data for use by journalists), in your community</a:t>
            </a:r>
          </a:p>
          <a:p>
            <a:pPr>
              <a:buClr>
                <a:schemeClr val="accent6"/>
              </a:buClr>
              <a:buFont typeface="Arial" charset="0"/>
              <a:buChar char="•"/>
            </a:pPr>
            <a:r>
              <a:rPr lang="en-US" dirty="0">
                <a:solidFill>
                  <a:schemeClr val="bg1"/>
                </a:solidFill>
                <a:latin typeface="+mn-lt"/>
              </a:rPr>
              <a:t>Listen to what’s going on in your community, look for ways to connect with other communities with needs</a:t>
            </a:r>
          </a:p>
          <a:p>
            <a:pPr>
              <a:buClr>
                <a:schemeClr val="accent6"/>
              </a:buClr>
              <a:buFont typeface="Arial" charset="0"/>
              <a:buChar char="•"/>
            </a:pPr>
            <a:endParaRPr lang="en-US" dirty="0">
              <a:solidFill>
                <a:schemeClr val="bg1"/>
              </a:solidFill>
              <a:latin typeface="+mn-lt"/>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19"/>
        <p:cNvGrpSpPr/>
        <p:nvPr/>
      </p:nvGrpSpPr>
      <p:grpSpPr>
        <a:xfrm>
          <a:off x="0" y="0"/>
          <a:ext cx="0" cy="0"/>
          <a:chOff x="0" y="0"/>
          <a:chExt cx="0" cy="0"/>
        </a:xfrm>
      </p:grpSpPr>
      <p:pic>
        <p:nvPicPr>
          <p:cNvPr id="220" name="Shape 220"/>
          <p:cNvPicPr preferRelativeResize="0"/>
          <p:nvPr/>
        </p:nvPicPr>
        <p:blipFill>
          <a:blip r:embed="rId3">
            <a:alphaModFix/>
            <a:duotone>
              <a:schemeClr val="bg2">
                <a:shade val="45000"/>
                <a:satMod val="135000"/>
              </a:schemeClr>
              <a:prstClr val="white"/>
            </a:duotone>
          </a:blip>
          <a:stretch>
            <a:fillRect/>
          </a:stretch>
        </p:blipFill>
        <p:spPr>
          <a:xfrm>
            <a:off x="0" y="738275"/>
            <a:ext cx="9143999" cy="5871410"/>
          </a:xfrm>
          <a:prstGeom prst="rect">
            <a:avLst/>
          </a:prstGeom>
          <a:noFill/>
          <a:ln>
            <a:noFill/>
          </a:ln>
        </p:spPr>
      </p:pic>
      <p:sp>
        <p:nvSpPr>
          <p:cNvPr id="2" name="Title 1"/>
          <p:cNvSpPr>
            <a:spLocks noGrp="1"/>
          </p:cNvSpPr>
          <p:nvPr>
            <p:ph type="title"/>
          </p:nvPr>
        </p:nvSpPr>
        <p:spPr/>
        <p:txBody>
          <a:bodyPr/>
          <a:lstStyle/>
          <a:p>
            <a:r>
              <a:rPr lang="en-US" dirty="0">
                <a:latin typeface="+mj-lt"/>
              </a:rPr>
              <a:t>Danger zones.</a:t>
            </a:r>
          </a:p>
        </p:txBody>
      </p:sp>
      <p:sp>
        <p:nvSpPr>
          <p:cNvPr id="3" name="Text Placeholder 2"/>
          <p:cNvSpPr>
            <a:spLocks noGrp="1"/>
          </p:cNvSpPr>
          <p:nvPr>
            <p:ph sz="quarter" idx="13"/>
          </p:nvPr>
        </p:nvSpPr>
        <p:spPr/>
        <p:txBody>
          <a:bodyPr/>
          <a:lstStyle/>
          <a:p>
            <a:pPr>
              <a:buClr>
                <a:schemeClr val="accent6"/>
              </a:buClr>
              <a:buFont typeface="Arial" charset="0"/>
              <a:buChar char="•"/>
            </a:pPr>
            <a:r>
              <a:rPr lang="en-US" dirty="0">
                <a:solidFill>
                  <a:schemeClr val="bg1"/>
                </a:solidFill>
                <a:latin typeface="+mn-lt"/>
              </a:rPr>
              <a:t>Tech Savior Complex</a:t>
            </a:r>
          </a:p>
          <a:p>
            <a:pPr>
              <a:buClr>
                <a:schemeClr val="accent6"/>
              </a:buClr>
              <a:buFont typeface="Arial" charset="0"/>
              <a:buChar char="•"/>
            </a:pPr>
            <a:r>
              <a:rPr lang="en-US" dirty="0">
                <a:solidFill>
                  <a:schemeClr val="bg1"/>
                </a:solidFill>
                <a:latin typeface="+mn-lt"/>
              </a:rPr>
              <a:t>Starting from Zero</a:t>
            </a:r>
          </a:p>
          <a:p>
            <a:pPr>
              <a:buClr>
                <a:schemeClr val="accent6"/>
              </a:buClr>
              <a:buFont typeface="Arial" charset="0"/>
              <a:buChar char="•"/>
            </a:pPr>
            <a:r>
              <a:rPr lang="en-US" dirty="0">
                <a:solidFill>
                  <a:schemeClr val="bg1"/>
                </a:solidFill>
                <a:latin typeface="+mn-lt"/>
              </a:rPr>
              <a:t>Not defining your problem or your user (design!)</a:t>
            </a:r>
          </a:p>
          <a:p>
            <a:pPr>
              <a:buClr>
                <a:schemeClr val="accent6"/>
              </a:buClr>
              <a:buFont typeface="Arial" charset="0"/>
              <a:buChar char="•"/>
            </a:pPr>
            <a:r>
              <a:rPr lang="en-US" dirty="0">
                <a:solidFill>
                  <a:schemeClr val="bg1"/>
                </a:solidFill>
                <a:latin typeface="+mn-lt"/>
              </a:rPr>
              <a:t>Downtown-centric</a:t>
            </a:r>
          </a:p>
          <a:p>
            <a:pPr>
              <a:buClr>
                <a:schemeClr val="accent6"/>
              </a:buClr>
              <a:buFont typeface="Arial" charset="0"/>
              <a:buChar char="•"/>
            </a:pPr>
            <a:r>
              <a:rPr lang="en-US" dirty="0">
                <a:solidFill>
                  <a:schemeClr val="bg1"/>
                </a:solidFill>
                <a:latin typeface="+mn-lt"/>
              </a:rPr>
              <a:t>Team All Tech or Team All Policy</a:t>
            </a:r>
          </a:p>
          <a:p>
            <a:pPr>
              <a:buClr>
                <a:schemeClr val="accent6"/>
              </a:buClr>
              <a:buFont typeface="Arial" charset="0"/>
              <a:buChar char="•"/>
            </a:pPr>
            <a:endParaRPr lang="en-US" dirty="0">
              <a:solidFill>
                <a:schemeClr val="bg1"/>
              </a:solidFill>
              <a:latin typeface="+mn-lt"/>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8"/>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Helpful links.</a:t>
            </a:r>
          </a:p>
        </p:txBody>
      </p:sp>
      <p:sp>
        <p:nvSpPr>
          <p:cNvPr id="3" name="Text Placeholder 2"/>
          <p:cNvSpPr>
            <a:spLocks noGrp="1"/>
          </p:cNvSpPr>
          <p:nvPr>
            <p:ph sz="quarter" idx="13"/>
          </p:nvPr>
        </p:nvSpPr>
        <p:spPr/>
        <p:txBody>
          <a:bodyPr>
            <a:noAutofit/>
          </a:bodyPr>
          <a:lstStyle/>
          <a:p>
            <a:r>
              <a:rPr lang="en-US" sz="1200" dirty="0">
                <a:latin typeface="+mn-lt"/>
                <a:hlinkClick r:id="rId3"/>
              </a:rPr>
              <a:t>http://www.opennorth.ca</a:t>
            </a:r>
            <a:r>
              <a:rPr lang="en-US" sz="1200" dirty="0" smtClean="0">
                <a:latin typeface="+mn-lt"/>
                <a:hlinkClick r:id="rId3"/>
              </a:rPr>
              <a:t>/</a:t>
            </a:r>
            <a:r>
              <a:rPr lang="en-US" sz="1200" dirty="0" smtClean="0">
                <a:latin typeface="+mn-lt"/>
              </a:rPr>
              <a:t> </a:t>
            </a:r>
            <a:endParaRPr lang="en-US" sz="1200" dirty="0">
              <a:latin typeface="+mn-lt"/>
            </a:endParaRPr>
          </a:p>
          <a:p>
            <a:r>
              <a:rPr lang="en-US" sz="1200" dirty="0">
                <a:latin typeface="+mn-lt"/>
                <a:hlinkClick r:id="rId4"/>
              </a:rPr>
              <a:t>https://represent.opennorth.ca</a:t>
            </a:r>
            <a:r>
              <a:rPr lang="en-US" sz="1200" dirty="0" smtClean="0">
                <a:latin typeface="+mn-lt"/>
                <a:hlinkClick r:id="rId4"/>
              </a:rPr>
              <a:t>/</a:t>
            </a:r>
            <a:r>
              <a:rPr lang="en-US" sz="1200" dirty="0" smtClean="0">
                <a:latin typeface="+mn-lt"/>
              </a:rPr>
              <a:t> </a:t>
            </a:r>
            <a:endParaRPr lang="en-US" sz="1200" dirty="0">
              <a:latin typeface="+mn-lt"/>
            </a:endParaRPr>
          </a:p>
          <a:p>
            <a:r>
              <a:rPr lang="en-US" sz="1200" dirty="0">
                <a:latin typeface="+mn-lt"/>
                <a:hlinkClick r:id="rId5"/>
              </a:rPr>
              <a:t>https://openparliament.ca</a:t>
            </a:r>
            <a:r>
              <a:rPr lang="en-US" sz="1200" dirty="0" smtClean="0">
                <a:latin typeface="+mn-lt"/>
                <a:hlinkClick r:id="rId5"/>
              </a:rPr>
              <a:t>/</a:t>
            </a:r>
            <a:r>
              <a:rPr lang="en-US" sz="1200" dirty="0" smtClean="0">
                <a:latin typeface="+mn-lt"/>
              </a:rPr>
              <a:t> </a:t>
            </a:r>
            <a:endParaRPr lang="en-US" sz="1200" dirty="0">
              <a:latin typeface="+mn-lt"/>
            </a:endParaRPr>
          </a:p>
          <a:p>
            <a:r>
              <a:rPr lang="en-US" sz="1200" dirty="0">
                <a:latin typeface="+mn-lt"/>
                <a:hlinkClick r:id="rId6"/>
              </a:rPr>
              <a:t>http://</a:t>
            </a:r>
            <a:r>
              <a:rPr lang="en-US" sz="1200" dirty="0" smtClean="0">
                <a:latin typeface="+mn-lt"/>
                <a:hlinkClick r:id="rId6"/>
              </a:rPr>
              <a:t>bit.ly/toronto-open-data-catalogue</a:t>
            </a:r>
            <a:r>
              <a:rPr lang="en-US" sz="1200" dirty="0" smtClean="0">
                <a:latin typeface="+mn-lt"/>
              </a:rPr>
              <a:t>   </a:t>
            </a:r>
            <a:endParaRPr lang="en-US" sz="1200" dirty="0">
              <a:latin typeface="+mn-lt"/>
            </a:endParaRPr>
          </a:p>
          <a:p>
            <a:r>
              <a:rPr lang="en-US" sz="1200" dirty="0">
                <a:latin typeface="+mn-lt"/>
                <a:hlinkClick r:id="rId7"/>
              </a:rPr>
              <a:t>http://poplus.org</a:t>
            </a:r>
            <a:r>
              <a:rPr lang="en-US" sz="1200" dirty="0" smtClean="0">
                <a:latin typeface="+mn-lt"/>
                <a:hlinkClick r:id="rId7"/>
              </a:rPr>
              <a:t>/</a:t>
            </a:r>
            <a:r>
              <a:rPr lang="en-US" sz="1200" dirty="0" smtClean="0">
                <a:latin typeface="+mn-lt"/>
              </a:rPr>
              <a:t> </a:t>
            </a:r>
            <a:endParaRPr lang="en-US" sz="1200" dirty="0">
              <a:latin typeface="+mn-lt"/>
            </a:endParaRPr>
          </a:p>
          <a:p>
            <a:r>
              <a:rPr lang="en-US" sz="1200" dirty="0">
                <a:latin typeface="+mn-lt"/>
                <a:hlinkClick r:id="rId8"/>
              </a:rPr>
              <a:t>http://sunlightfoundation.com</a:t>
            </a:r>
            <a:r>
              <a:rPr lang="en-US" sz="1200" dirty="0" smtClean="0">
                <a:latin typeface="+mn-lt"/>
                <a:hlinkClick r:id="rId8"/>
              </a:rPr>
              <a:t>/</a:t>
            </a:r>
            <a:r>
              <a:rPr lang="en-US" sz="1200" dirty="0" smtClean="0">
                <a:latin typeface="+mn-lt"/>
              </a:rPr>
              <a:t> </a:t>
            </a:r>
            <a:endParaRPr lang="en-US" sz="1200" dirty="0">
              <a:latin typeface="+mn-lt"/>
            </a:endParaRPr>
          </a:p>
          <a:p>
            <a:r>
              <a:rPr lang="en-US" sz="1200" dirty="0">
                <a:latin typeface="+mn-lt"/>
                <a:hlinkClick r:id="rId9"/>
              </a:rPr>
              <a:t>https://www.mysociety.org</a:t>
            </a:r>
            <a:r>
              <a:rPr lang="en-US" sz="1200" dirty="0" smtClean="0">
                <a:latin typeface="+mn-lt"/>
                <a:hlinkClick r:id="rId9"/>
              </a:rPr>
              <a:t>/</a:t>
            </a:r>
            <a:r>
              <a:rPr lang="en-US" sz="1200" dirty="0" smtClean="0">
                <a:latin typeface="+mn-lt"/>
              </a:rPr>
              <a:t> </a:t>
            </a:r>
            <a:endParaRPr lang="en-US" sz="1200" dirty="0">
              <a:latin typeface="+mn-lt"/>
            </a:endParaRPr>
          </a:p>
          <a:p>
            <a:r>
              <a:rPr lang="en-US" sz="1200" dirty="0">
                <a:latin typeface="+mn-lt"/>
                <a:hlinkClick r:id="rId10"/>
              </a:rPr>
              <a:t>http://www.buildwith.org</a:t>
            </a:r>
            <a:r>
              <a:rPr lang="en-US" sz="1200" dirty="0" smtClean="0">
                <a:latin typeface="+mn-lt"/>
                <a:hlinkClick r:id="rId10"/>
              </a:rPr>
              <a:t>/</a:t>
            </a:r>
            <a:r>
              <a:rPr lang="en-US" sz="1200" dirty="0" smtClean="0">
                <a:latin typeface="+mn-lt"/>
              </a:rPr>
              <a:t> </a:t>
            </a:r>
            <a:endParaRPr lang="en-US" sz="1200" dirty="0">
              <a:latin typeface="+mn-lt"/>
            </a:endParaRPr>
          </a:p>
          <a:p>
            <a:r>
              <a:rPr lang="en-US" sz="1200" dirty="0">
                <a:latin typeface="+mn-lt"/>
                <a:hlinkClick r:id="rId11"/>
              </a:rPr>
              <a:t>http://www.codeforamerica.org/blog/2015/12/22/this-year-in-civic-tech-2015-in-review</a:t>
            </a:r>
            <a:r>
              <a:rPr lang="en-US" sz="1200" dirty="0" smtClean="0">
                <a:latin typeface="+mn-lt"/>
                <a:hlinkClick r:id="rId11"/>
              </a:rPr>
              <a:t>/</a:t>
            </a:r>
            <a:r>
              <a:rPr lang="en-US" sz="1200" dirty="0" smtClean="0">
                <a:latin typeface="+mn-lt"/>
              </a:rPr>
              <a:t> </a:t>
            </a:r>
            <a:endParaRPr lang="en-US" sz="1200" dirty="0">
              <a:latin typeface="+mn-lt"/>
            </a:endParaRPr>
          </a:p>
          <a:p>
            <a:endParaRPr lang="en-US" sz="1200" dirty="0">
              <a:latin typeface="+mn-lt"/>
            </a:endParaRPr>
          </a:p>
        </p:txBody>
      </p:sp>
      <p:sp>
        <p:nvSpPr>
          <p:cNvPr id="4" name="Rounded Rectangle 3"/>
          <p:cNvSpPr/>
          <p:nvPr/>
        </p:nvSpPr>
        <p:spPr>
          <a:xfrm>
            <a:off x="5207000" y="1638300"/>
            <a:ext cx="2425700" cy="939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Update </a:t>
            </a:r>
            <a:r>
              <a:rPr lang="en-US" smtClean="0"/>
              <a:t>with relevant links</a:t>
            </a:r>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j-lt"/>
              </a:rPr>
              <a:t>Some ongoing projects.</a:t>
            </a:r>
            <a:endParaRPr lang="en-US" dirty="0">
              <a:latin typeface="+mj-lt"/>
            </a:endParaRPr>
          </a:p>
        </p:txBody>
      </p:sp>
      <p:graphicFrame>
        <p:nvGraphicFramePr>
          <p:cNvPr id="3" name="Shape 283"/>
          <p:cNvGraphicFramePr/>
          <p:nvPr>
            <p:extLst>
              <p:ext uri="{D42A27DB-BD31-4B8C-83A1-F6EECF244321}">
                <p14:modId xmlns:p14="http://schemas.microsoft.com/office/powerpoint/2010/main" val="356946658"/>
              </p:ext>
            </p:extLst>
          </p:nvPr>
        </p:nvGraphicFramePr>
        <p:xfrm>
          <a:off x="311700" y="925892"/>
          <a:ext cx="8520599" cy="2774035"/>
        </p:xfrm>
        <a:graphic>
          <a:graphicData uri="http://schemas.openxmlformats.org/drawingml/2006/table">
            <a:tbl>
              <a:tblPr>
                <a:noFill/>
              </a:tblPr>
              <a:tblGrid>
                <a:gridCol w="1579434"/>
                <a:gridCol w="1079670"/>
                <a:gridCol w="5861495"/>
              </a:tblGrid>
              <a:tr h="396775">
                <a:tc>
                  <a:txBody>
                    <a:bodyPr/>
                    <a:lstStyle/>
                    <a:p>
                      <a:pPr lvl="0">
                        <a:spcBef>
                          <a:spcPts val="0"/>
                        </a:spcBef>
                        <a:buNone/>
                      </a:pPr>
                      <a:r>
                        <a:rPr lang="en" sz="1400" b="1" dirty="0">
                          <a:solidFill>
                            <a:schemeClr val="tx1">
                              <a:lumMod val="75000"/>
                              <a:lumOff val="25000"/>
                            </a:schemeClr>
                          </a:solidFill>
                          <a:latin typeface="+mn-lt"/>
                          <a:ea typeface="Arial Narrow" charset="0"/>
                          <a:cs typeface="Arial Narrow" charset="0"/>
                          <a:sym typeface="PT Sans Narrow"/>
                        </a:rPr>
                        <a:t>Project</a:t>
                      </a:r>
                    </a:p>
                  </a:txBody>
                  <a:tcPr marL="91425" marR="91425" marT="91425" marB="91425">
                    <a:lnL w="9525" cap="flat" cmpd="sng">
                      <a:solidFill>
                        <a:srgbClr val="434343">
                          <a:alpha val="0"/>
                        </a:srgbClr>
                      </a:solidFill>
                      <a:prstDash val="solid"/>
                      <a:round/>
                      <a:headEnd type="none" w="med" len="med"/>
                      <a:tailEnd type="none" w="med" len="med"/>
                    </a:lnL>
                    <a:lnR w="9525" cap="flat" cmpd="sng">
                      <a:solidFill>
                        <a:srgbClr val="434343">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spcBef>
                          <a:spcPts val="0"/>
                        </a:spcBef>
                        <a:buNone/>
                      </a:pPr>
                      <a:r>
                        <a:rPr lang="en" sz="1400" b="1" dirty="0">
                          <a:solidFill>
                            <a:schemeClr val="tx1">
                              <a:lumMod val="75000"/>
                              <a:lumOff val="25000"/>
                            </a:schemeClr>
                          </a:solidFill>
                          <a:latin typeface="+mn-lt"/>
                          <a:ea typeface="Arial Narrow" charset="0"/>
                          <a:cs typeface="Arial Narrow" charset="0"/>
                          <a:sym typeface="PT Sans Narrow"/>
                        </a:rPr>
                        <a:t>Lead(s)</a:t>
                      </a:r>
                    </a:p>
                  </a:txBody>
                  <a:tcPr marL="91425" marR="91425" marT="91425" marB="91425">
                    <a:lnL w="9525" cap="flat" cmpd="sng">
                      <a:solidFill>
                        <a:srgbClr val="434343">
                          <a:alpha val="0"/>
                        </a:srgbClr>
                      </a:solidFill>
                      <a:prstDash val="solid"/>
                      <a:round/>
                      <a:headEnd type="none" w="med" len="med"/>
                      <a:tailEnd type="none" w="med" len="med"/>
                    </a:lnL>
                    <a:lnR w="9525" cap="flat" cmpd="sng">
                      <a:solidFill>
                        <a:srgbClr val="434343">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spcBef>
                          <a:spcPts val="0"/>
                        </a:spcBef>
                        <a:buNone/>
                      </a:pPr>
                      <a:r>
                        <a:rPr lang="en" sz="1400" b="1" dirty="0">
                          <a:solidFill>
                            <a:schemeClr val="tx1">
                              <a:lumMod val="75000"/>
                              <a:lumOff val="25000"/>
                            </a:schemeClr>
                          </a:solidFill>
                          <a:latin typeface="+mn-lt"/>
                          <a:ea typeface="Arial Narrow" charset="0"/>
                          <a:cs typeface="Arial Narrow" charset="0"/>
                          <a:sym typeface="PT Sans Narrow"/>
                        </a:rPr>
                        <a:t>Description / Needs</a:t>
                      </a:r>
                    </a:p>
                  </a:txBody>
                  <a:tcPr marL="91425" marR="91425" marT="91425" marB="91425">
                    <a:lnL w="9525" cap="flat" cmpd="sng">
                      <a:solidFill>
                        <a:srgbClr val="434343">
                          <a:alpha val="0"/>
                        </a:srgbClr>
                      </a:solidFill>
                      <a:prstDash val="solid"/>
                      <a:round/>
                      <a:headEnd type="none" w="med" len="med"/>
                      <a:tailEnd type="none" w="med" len="med"/>
                    </a:lnL>
                    <a:lnR w="9525" cap="flat" cmpd="sng">
                      <a:solidFill>
                        <a:srgbClr val="434343">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1600">
                <a:tc>
                  <a:txBody>
                    <a:bodyPr/>
                    <a:lstStyle/>
                    <a:p>
                      <a:pPr lvl="0">
                        <a:spcBef>
                          <a:spcPts val="0"/>
                        </a:spcBef>
                        <a:buNone/>
                      </a:pPr>
                      <a:r>
                        <a:rPr lang="en" sz="1400" b="0" dirty="0">
                          <a:solidFill>
                            <a:schemeClr val="tx1">
                              <a:lumMod val="75000"/>
                              <a:lumOff val="25000"/>
                            </a:schemeClr>
                          </a:solidFill>
                          <a:latin typeface="+mn-lt"/>
                          <a:ea typeface="Arial Narrow" charset="0"/>
                          <a:cs typeface="Arial Narrow" charset="0"/>
                          <a:sym typeface="PT Sans Narrow"/>
                        </a:rPr>
                        <a:t>Civic Tech 101</a:t>
                      </a: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c>
                  <a:txBody>
                    <a:bodyPr/>
                    <a:lstStyle/>
                    <a:p>
                      <a:pPr lvl="0">
                        <a:spcBef>
                          <a:spcPts val="0"/>
                        </a:spcBef>
                        <a:buNone/>
                      </a:pPr>
                      <a:r>
                        <a:rPr lang="en-CA" sz="1400" b="0" dirty="0" smtClean="0">
                          <a:solidFill>
                            <a:schemeClr val="tx1">
                              <a:lumMod val="75000"/>
                              <a:lumOff val="25000"/>
                            </a:schemeClr>
                          </a:solidFill>
                          <a:latin typeface="+mn-lt"/>
                          <a:ea typeface="Arial Narrow" charset="0"/>
                          <a:cs typeface="Arial Narrow" charset="0"/>
                          <a:sym typeface="PT Sans Narrow"/>
                        </a:rPr>
                        <a:t>Doug</a:t>
                      </a:r>
                      <a:endParaRPr lang="en"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c>
                  <a:txBody>
                    <a:bodyPr/>
                    <a:lstStyle/>
                    <a:p>
                      <a:pPr lvl="0">
                        <a:spcBef>
                          <a:spcPts val="0"/>
                        </a:spcBef>
                        <a:buNone/>
                      </a:pPr>
                      <a:r>
                        <a:rPr lang="en" sz="1400" b="0" dirty="0">
                          <a:solidFill>
                            <a:schemeClr val="tx1">
                              <a:lumMod val="75000"/>
                              <a:lumOff val="25000"/>
                            </a:schemeClr>
                          </a:solidFill>
                          <a:latin typeface="+mn-lt"/>
                          <a:ea typeface="Arial Narrow" charset="0"/>
                          <a:cs typeface="Arial Narrow" charset="0"/>
                          <a:sym typeface="PT Sans Narrow"/>
                        </a:rPr>
                        <a:t>Come here if it’s your first time</a:t>
                      </a:r>
                      <a:r>
                        <a:rPr lang="en" sz="1400" b="0" dirty="0" smtClean="0">
                          <a:solidFill>
                            <a:schemeClr val="tx1">
                              <a:lumMod val="75000"/>
                              <a:lumOff val="25000"/>
                            </a:schemeClr>
                          </a:solidFill>
                          <a:latin typeface="+mn-lt"/>
                          <a:ea typeface="Arial Narrow" charset="0"/>
                          <a:cs typeface="Arial Narrow" charset="0"/>
                          <a:sym typeface="PT Sans Narrow"/>
                        </a:rPr>
                        <a:t>!!!!</a:t>
                      </a:r>
                      <a:endParaRPr lang="en"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r>
              <a:tr h="331600">
                <a:tc>
                  <a:txBody>
                    <a:bodyPr/>
                    <a:lstStyle/>
                    <a:p>
                      <a:pPr lvl="0">
                        <a:spcBef>
                          <a:spcPts val="0"/>
                        </a:spcBef>
                        <a:buNone/>
                      </a:pPr>
                      <a:r>
                        <a:rPr lang="en-CA" sz="1400" b="0" dirty="0" smtClean="0">
                          <a:solidFill>
                            <a:schemeClr val="tx1">
                              <a:lumMod val="75000"/>
                              <a:lumOff val="25000"/>
                            </a:schemeClr>
                          </a:solidFill>
                          <a:latin typeface="+mn-lt"/>
                          <a:ea typeface="Arial Narrow" charset="0"/>
                          <a:cs typeface="Arial Narrow" charset="0"/>
                          <a:sym typeface="PT Sans Narrow"/>
                        </a:rPr>
                        <a:t>Future Tech</a:t>
                      </a:r>
                      <a:endParaRPr lang="en"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lgn="ctr">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lgn="ctr">
                      <a:solidFill>
                        <a:srgbClr val="434343">
                          <a:alpha val="0"/>
                        </a:srgbClr>
                      </a:solidFill>
                      <a:prstDash val="solid"/>
                      <a:round/>
                      <a:headEnd type="none" w="med" len="med"/>
                      <a:tailEnd type="none" w="med" len="med"/>
                    </a:lnB>
                  </a:tcPr>
                </a:tc>
                <a:tc>
                  <a:txBody>
                    <a:bodyPr/>
                    <a:lstStyle/>
                    <a:p>
                      <a:pPr lvl="0">
                        <a:spcBef>
                          <a:spcPts val="0"/>
                        </a:spcBef>
                        <a:buNone/>
                      </a:pPr>
                      <a:r>
                        <a:rPr lang="en-CA" sz="1400" b="0" dirty="0" smtClean="0">
                          <a:solidFill>
                            <a:schemeClr val="tx1">
                              <a:lumMod val="75000"/>
                              <a:lumOff val="25000"/>
                            </a:schemeClr>
                          </a:solidFill>
                          <a:latin typeface="+mn-lt"/>
                          <a:ea typeface="Arial Narrow" charset="0"/>
                          <a:cs typeface="Arial Narrow" charset="0"/>
                          <a:sym typeface="PT Sans Narrow"/>
                        </a:rPr>
                        <a:t>Kristina</a:t>
                      </a:r>
                      <a:endParaRPr lang="en"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lgn="ctr">
                      <a:solidFill>
                        <a:srgbClr val="9E9E9E">
                          <a:alpha val="0"/>
                        </a:srgbClr>
                      </a:solidFill>
                      <a:prstDash val="solid"/>
                      <a:round/>
                      <a:headEnd type="none" w="med" len="med"/>
                      <a:tailEnd type="none" w="med" len="med"/>
                    </a:lnL>
                    <a:lnR w="9525" cap="flat" cmpd="sng" algn="ctr">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lgn="ctr">
                      <a:solidFill>
                        <a:srgbClr val="434343">
                          <a:alpha val="0"/>
                        </a:srgbClr>
                      </a:solidFill>
                      <a:prstDash val="solid"/>
                      <a:round/>
                      <a:headEnd type="none" w="med" len="med"/>
                      <a:tailEnd type="none" w="med" len="med"/>
                    </a:lnB>
                  </a:tcPr>
                </a:tc>
                <a:tc>
                  <a:txBody>
                    <a:bodyPr/>
                    <a:lstStyle/>
                    <a:p>
                      <a:pPr lvl="0">
                        <a:spcBef>
                          <a:spcPts val="0"/>
                        </a:spcBef>
                        <a:buNone/>
                      </a:pPr>
                      <a:r>
                        <a:rPr lang="en-CA" sz="1400" b="0" dirty="0" smtClean="0">
                          <a:solidFill>
                            <a:schemeClr val="tx1">
                              <a:lumMod val="75000"/>
                              <a:lumOff val="25000"/>
                            </a:schemeClr>
                          </a:solidFill>
                          <a:latin typeface="+mn-lt"/>
                          <a:ea typeface="Arial Narrow" charset="0"/>
                          <a:cs typeface="Arial Narrow" charset="0"/>
                          <a:sym typeface="PT Sans Narrow"/>
                        </a:rPr>
                        <a:t>Brainstorm</a:t>
                      </a:r>
                      <a:r>
                        <a:rPr lang="en-CA" sz="1400" b="0" baseline="0" dirty="0" smtClean="0">
                          <a:solidFill>
                            <a:schemeClr val="tx1">
                              <a:lumMod val="75000"/>
                              <a:lumOff val="25000"/>
                            </a:schemeClr>
                          </a:solidFill>
                          <a:latin typeface="+mn-lt"/>
                          <a:ea typeface="Arial Narrow" charset="0"/>
                          <a:cs typeface="Arial Narrow" charset="0"/>
                          <a:sym typeface="PT Sans Narrow"/>
                        </a:rPr>
                        <a:t> new and future projects</a:t>
                      </a:r>
                      <a:endParaRPr lang="en"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lgn="ctr">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lgn="ctr">
                      <a:solidFill>
                        <a:srgbClr val="434343">
                          <a:alpha val="0"/>
                        </a:srgbClr>
                      </a:solidFill>
                      <a:prstDash val="solid"/>
                      <a:round/>
                      <a:headEnd type="none" w="med" len="med"/>
                      <a:tailEnd type="none" w="med" len="med"/>
                    </a:lnB>
                  </a:tcPr>
                </a:tc>
              </a:tr>
              <a:tr h="331600">
                <a:tc>
                  <a:txBody>
                    <a:bodyPr/>
                    <a:lstStyle/>
                    <a:p>
                      <a:pPr lvl="0">
                        <a:spcBef>
                          <a:spcPts val="0"/>
                        </a:spcBef>
                        <a:buNone/>
                      </a:pPr>
                      <a:r>
                        <a:rPr lang="en-CA" sz="1400" b="0" dirty="0" smtClean="0">
                          <a:solidFill>
                            <a:schemeClr val="tx1">
                              <a:lumMod val="75000"/>
                              <a:lumOff val="25000"/>
                            </a:schemeClr>
                          </a:solidFill>
                          <a:latin typeface="+mn-lt"/>
                          <a:ea typeface="Arial Narrow" charset="0"/>
                          <a:cs typeface="Arial Narrow" charset="0"/>
                          <a:sym typeface="PT Sans Narrow"/>
                        </a:rPr>
                        <a:t>Food</a:t>
                      </a:r>
                      <a:endParaRPr lang="en"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c>
                  <a:txBody>
                    <a:bodyPr/>
                    <a:lstStyle/>
                    <a:p>
                      <a:pPr lvl="0">
                        <a:spcBef>
                          <a:spcPts val="0"/>
                        </a:spcBef>
                        <a:buNone/>
                      </a:pPr>
                      <a:r>
                        <a:rPr lang="en-CA" sz="1400" b="0" dirty="0" smtClean="0">
                          <a:solidFill>
                            <a:schemeClr val="tx1">
                              <a:lumMod val="75000"/>
                              <a:lumOff val="25000"/>
                            </a:schemeClr>
                          </a:solidFill>
                          <a:latin typeface="+mn-lt"/>
                          <a:ea typeface="Arial Narrow" charset="0"/>
                          <a:cs typeface="Arial Narrow" charset="0"/>
                          <a:sym typeface="PT Sans Narrow"/>
                        </a:rPr>
                        <a:t>Theresa</a:t>
                      </a:r>
                      <a:endParaRPr lang="en"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c>
                  <a:txBody>
                    <a:bodyPr/>
                    <a:lstStyle/>
                    <a:p>
                      <a:pPr lvl="0">
                        <a:spcBef>
                          <a:spcPts val="0"/>
                        </a:spcBef>
                        <a:buNone/>
                      </a:pPr>
                      <a:r>
                        <a:rPr lang="en-CA" sz="1400" b="0" dirty="0" smtClean="0">
                          <a:solidFill>
                            <a:schemeClr val="tx1">
                              <a:lumMod val="75000"/>
                              <a:lumOff val="25000"/>
                            </a:schemeClr>
                          </a:solidFill>
                          <a:latin typeface="+mn-lt"/>
                          <a:ea typeface="Arial Narrow" charset="0"/>
                          <a:cs typeface="Arial Narrow" charset="0"/>
                          <a:sym typeface="PT Sans Narrow"/>
                        </a:rPr>
                        <a:t>XXXXX</a:t>
                      </a:r>
                      <a:endParaRPr lang="en"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r>
              <a:tr h="331600">
                <a:tc>
                  <a:txBody>
                    <a:bodyPr/>
                    <a:lstStyle/>
                    <a:p>
                      <a:pPr lvl="0">
                        <a:spcBef>
                          <a:spcPts val="0"/>
                        </a:spcBef>
                        <a:buNone/>
                      </a:pPr>
                      <a:endParaRPr lang="en"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c>
                  <a:txBody>
                    <a:bodyPr/>
                    <a:lstStyle/>
                    <a:p>
                      <a:pPr lvl="0">
                        <a:spcBef>
                          <a:spcPts val="0"/>
                        </a:spcBef>
                        <a:buNone/>
                      </a:pPr>
                      <a:endParaRPr lang="en" sz="1400" b="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c>
                  <a:txBody>
                    <a:bodyPr/>
                    <a:lstStyle/>
                    <a:p>
                      <a:pPr lvl="0">
                        <a:spcBef>
                          <a:spcPts val="0"/>
                        </a:spcBef>
                        <a:buNone/>
                      </a:pPr>
                      <a:endParaRPr lang="en"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r>
              <a:tr h="331600">
                <a:tc>
                  <a:txBody>
                    <a:bodyPr/>
                    <a:lstStyle/>
                    <a:p>
                      <a:pPr lvl="0">
                        <a:spcBef>
                          <a:spcPts val="0"/>
                        </a:spcBef>
                        <a:buNone/>
                      </a:pPr>
                      <a:endParaRPr lang="en" sz="1400" b="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c>
                  <a:txBody>
                    <a:bodyPr/>
                    <a:lstStyle/>
                    <a:p>
                      <a:pPr lvl="0">
                        <a:spcBef>
                          <a:spcPts val="0"/>
                        </a:spcBef>
                        <a:buNone/>
                      </a:pPr>
                      <a:endParaRPr lang="en" sz="1400" b="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c>
                  <a:txBody>
                    <a:bodyPr/>
                    <a:lstStyle/>
                    <a:p>
                      <a:pPr lvl="0" rtl="0">
                        <a:spcBef>
                          <a:spcPts val="0"/>
                        </a:spcBef>
                        <a:buNone/>
                      </a:pPr>
                      <a:endParaRPr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r>
              <a:tr h="331600">
                <a:tc>
                  <a:txBody>
                    <a:bodyPr/>
                    <a:lstStyle/>
                    <a:p>
                      <a:pPr lvl="0" rtl="0">
                        <a:spcBef>
                          <a:spcPts val="0"/>
                        </a:spcBef>
                        <a:buNone/>
                      </a:pPr>
                      <a:endParaRPr sz="1400" b="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c>
                  <a:txBody>
                    <a:bodyPr/>
                    <a:lstStyle/>
                    <a:p>
                      <a:pPr lvl="0" rtl="0">
                        <a:spcBef>
                          <a:spcPts val="0"/>
                        </a:spcBef>
                        <a:buNone/>
                      </a:pPr>
                      <a:endParaRPr sz="1400" b="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c>
                  <a:txBody>
                    <a:bodyPr/>
                    <a:lstStyle/>
                    <a:p>
                      <a:pPr lvl="0" rtl="0">
                        <a:spcBef>
                          <a:spcPts val="0"/>
                        </a:spcBef>
                        <a:buNone/>
                      </a:pPr>
                      <a:endParaRPr sz="1400" b="0" dirty="0">
                        <a:solidFill>
                          <a:schemeClr val="tx1">
                            <a:lumMod val="75000"/>
                            <a:lumOff val="25000"/>
                          </a:schemeClr>
                        </a:solidFill>
                        <a:latin typeface="+mn-lt"/>
                        <a:ea typeface="Arial Narrow" charset="0"/>
                        <a:cs typeface="Arial Narrow" charset="0"/>
                        <a:sym typeface="PT Sans Narrow"/>
                      </a:endParaRPr>
                    </a:p>
                  </a:txBody>
                  <a:tcPr marL="91425" marR="91425" marT="91425" marB="91425">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434343">
                          <a:alpha val="0"/>
                        </a:srgbClr>
                      </a:solidFill>
                      <a:prstDash val="solid"/>
                      <a:round/>
                      <a:headEnd type="none" w="med" len="med"/>
                      <a:tailEnd type="none" w="med" len="med"/>
                    </a:lnT>
                    <a:lnB w="9525" cap="flat" cmpd="sng">
                      <a:solidFill>
                        <a:srgbClr val="434343">
                          <a:alpha val="0"/>
                        </a:srgbClr>
                      </a:solidFill>
                      <a:prstDash val="solid"/>
                      <a:round/>
                      <a:headEnd type="none" w="med" len="med"/>
                      <a:tailEnd type="none" w="med" len="med"/>
                    </a:lnB>
                  </a:tcPr>
                </a:tc>
              </a:tr>
            </a:tbl>
          </a:graphicData>
        </a:graphic>
      </p:graphicFrame>
      <p:sp>
        <p:nvSpPr>
          <p:cNvPr id="4" name="Rounded Rectangle 3"/>
          <p:cNvSpPr/>
          <p:nvPr/>
        </p:nvSpPr>
        <p:spPr>
          <a:xfrm>
            <a:off x="5207000" y="1638300"/>
            <a:ext cx="2425700" cy="939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Update with current projects and names</a:t>
            </a:r>
            <a:endParaRPr lang="en-US" dirty="0"/>
          </a:p>
        </p:txBody>
      </p:sp>
    </p:spTree>
    <p:extLst>
      <p:ext uri="{BB962C8B-B14F-4D97-AF65-F5344CB8AC3E}">
        <p14:creationId xmlns:p14="http://schemas.microsoft.com/office/powerpoint/2010/main" val="41654197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mj-lt"/>
              </a:rPr>
              <a:t>Thank You</a:t>
            </a:r>
            <a:br>
              <a:rPr lang="en-US" b="1" dirty="0" smtClean="0">
                <a:latin typeface="+mj-lt"/>
              </a:rPr>
            </a:br>
            <a:r>
              <a:rPr lang="en-US" b="1" dirty="0">
                <a:latin typeface="+mj-lt"/>
              </a:rPr>
              <a:t/>
            </a:r>
            <a:br>
              <a:rPr lang="en-US" b="1" dirty="0">
                <a:latin typeface="+mj-lt"/>
              </a:rPr>
            </a:br>
            <a:r>
              <a:rPr lang="en-US" sz="2400" b="1" dirty="0" smtClean="0">
                <a:solidFill>
                  <a:schemeClr val="tx1"/>
                </a:solidFill>
                <a:latin typeface="+mj-lt"/>
              </a:rPr>
              <a:t>Questions?</a:t>
            </a:r>
            <a:endParaRPr lang="en-US" b="1" dirty="0">
              <a:solidFill>
                <a:schemeClr val="tx1"/>
              </a:solidFill>
              <a:latin typeface="+mj-lt"/>
            </a:endParaRPr>
          </a:p>
        </p:txBody>
      </p:sp>
    </p:spTree>
    <p:extLst>
      <p:ext uri="{BB962C8B-B14F-4D97-AF65-F5344CB8AC3E}">
        <p14:creationId xmlns:p14="http://schemas.microsoft.com/office/powerpoint/2010/main" val="6778009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0"/>
        <p:cNvGrpSpPr/>
        <p:nvPr/>
      </p:nvGrpSpPr>
      <p:grpSpPr>
        <a:xfrm>
          <a:off x="0" y="0"/>
          <a:ext cx="0" cy="0"/>
          <a:chOff x="0" y="0"/>
          <a:chExt cx="0" cy="0"/>
        </a:xfrm>
      </p:grpSpPr>
      <p:sp>
        <p:nvSpPr>
          <p:cNvPr id="73" name="Shape 73"/>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latin typeface="+mj-lt"/>
                <a:ea typeface="Montserrat"/>
                <a:cs typeface="Montserrat"/>
                <a:sym typeface="Montserrat"/>
              </a:rPr>
              <a:t>Agenda</a:t>
            </a:r>
          </a:p>
        </p:txBody>
      </p:sp>
      <p:sp>
        <p:nvSpPr>
          <p:cNvPr id="3" name="Content Placeholder 2"/>
          <p:cNvSpPr>
            <a:spLocks noGrp="1"/>
          </p:cNvSpPr>
          <p:nvPr>
            <p:ph sz="quarter" idx="10"/>
          </p:nvPr>
        </p:nvSpPr>
        <p:spPr/>
        <p:txBody>
          <a:bodyPr/>
          <a:lstStyle/>
          <a:p>
            <a:r>
              <a:rPr lang="en-US" dirty="0">
                <a:latin typeface="+mn-lt"/>
              </a:rPr>
              <a:t>What is civic tech? </a:t>
            </a:r>
          </a:p>
          <a:p>
            <a:r>
              <a:rPr lang="en-US" dirty="0">
                <a:latin typeface="+mn-lt"/>
              </a:rPr>
              <a:t>Why do we need it? </a:t>
            </a:r>
          </a:p>
          <a:p>
            <a:r>
              <a:rPr lang="en-US" dirty="0">
                <a:latin typeface="+mn-lt"/>
              </a:rPr>
              <a:t>About Civic Tech </a:t>
            </a:r>
            <a:r>
              <a:rPr lang="en-US" dirty="0" smtClean="0">
                <a:latin typeface="+mn-lt"/>
              </a:rPr>
              <a:t>Waterloo Region </a:t>
            </a:r>
            <a:endParaRPr lang="en-US" dirty="0">
              <a:latin typeface="+mn-lt"/>
            </a:endParaRPr>
          </a:p>
          <a:p>
            <a:r>
              <a:rPr lang="en-US" dirty="0">
                <a:latin typeface="+mn-lt"/>
              </a:rPr>
              <a:t>What you can do </a:t>
            </a:r>
          </a:p>
          <a:p>
            <a:r>
              <a:rPr lang="en-US" dirty="0">
                <a:latin typeface="+mn-lt"/>
              </a:rPr>
              <a:t>Resources </a:t>
            </a:r>
          </a:p>
          <a:p>
            <a:r>
              <a:rPr lang="en-US" dirty="0">
                <a:latin typeface="+mn-lt"/>
              </a:rPr>
              <a:t>Questions &amp; discussion </a:t>
            </a:r>
          </a:p>
          <a:p>
            <a:endParaRPr lang="en-US" dirty="0">
              <a:latin typeface="+mn-l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8"/>
        <p:cNvGrpSpPr/>
        <p:nvPr/>
      </p:nvGrpSpPr>
      <p:grpSpPr>
        <a:xfrm>
          <a:off x="0" y="0"/>
          <a:ext cx="0" cy="0"/>
          <a:chOff x="0" y="0"/>
          <a:chExt cx="0" cy="0"/>
        </a:xfrm>
      </p:grpSpPr>
      <p:sp>
        <p:nvSpPr>
          <p:cNvPr id="79" name="Shape 79"/>
          <p:cNvSpPr txBox="1">
            <a:spLocks noGrp="1"/>
          </p:cNvSpPr>
          <p:nvPr>
            <p:ph type="body" idx="4294967295"/>
          </p:nvPr>
        </p:nvSpPr>
        <p:spPr>
          <a:xfrm>
            <a:off x="311700" y="864000"/>
            <a:ext cx="8520599" cy="3671100"/>
          </a:xfrm>
          <a:prstGeom prst="rect">
            <a:avLst/>
          </a:prstGeom>
          <a:noFill/>
          <a:ln>
            <a:noFill/>
          </a:ln>
        </p:spPr>
        <p:txBody>
          <a:bodyPr wrap="square" lIns="91425" tIns="45700" rIns="91425" bIns="45700" anchor="t" anchorCtr="0">
            <a:noAutofit/>
          </a:bodyPr>
          <a:lstStyle/>
          <a:p>
            <a:pPr marL="0" marR="0" lvl="0" indent="0" algn="r" rtl="0">
              <a:lnSpc>
                <a:spcPct val="100000"/>
              </a:lnSpc>
              <a:spcBef>
                <a:spcPts val="590"/>
              </a:spcBef>
              <a:spcAft>
                <a:spcPts val="0"/>
              </a:spcAft>
              <a:buClr>
                <a:schemeClr val="dk1"/>
              </a:buClr>
              <a:buSzPct val="25000"/>
              <a:buFont typeface="Arial"/>
              <a:buNone/>
            </a:pPr>
            <a:endParaRPr lang="en-CA" sz="2200" b="1" i="1" dirty="0" smtClean="0">
              <a:solidFill>
                <a:schemeClr val="dk1"/>
              </a:solidFill>
              <a:latin typeface="Times New Roman" charset="0"/>
              <a:ea typeface="Times New Roman" charset="0"/>
              <a:cs typeface="Times New Roman" charset="0"/>
              <a:sym typeface="Montserrat"/>
            </a:endParaRPr>
          </a:p>
          <a:p>
            <a:pPr marL="0" marR="0" lvl="0" indent="0" rtl="0">
              <a:lnSpc>
                <a:spcPct val="100000"/>
              </a:lnSpc>
              <a:spcBef>
                <a:spcPts val="590"/>
              </a:spcBef>
              <a:spcAft>
                <a:spcPts val="0"/>
              </a:spcAft>
              <a:buClr>
                <a:schemeClr val="dk1"/>
              </a:buClr>
              <a:buSzPct val="25000"/>
              <a:buFont typeface="Arial"/>
              <a:buNone/>
            </a:pPr>
            <a:r>
              <a:rPr lang="en" sz="2200" b="1" i="1" dirty="0" smtClean="0">
                <a:solidFill>
                  <a:schemeClr val="dk1"/>
                </a:solidFill>
                <a:latin typeface="Times New Roman" charset="0"/>
                <a:ea typeface="Times New Roman" charset="0"/>
                <a:cs typeface="Times New Roman" charset="0"/>
                <a:sym typeface="Montserrat"/>
              </a:rPr>
              <a:t>“...</a:t>
            </a:r>
            <a:r>
              <a:rPr lang="en" sz="2200" b="1" i="1" dirty="0">
                <a:solidFill>
                  <a:schemeClr val="dk1"/>
                </a:solidFill>
                <a:latin typeface="Times New Roman" charset="0"/>
                <a:ea typeface="Times New Roman" charset="0"/>
                <a:cs typeface="Times New Roman" charset="0"/>
                <a:sym typeface="Montserrat"/>
              </a:rPr>
              <a:t>any technology that is used to empower citizens or help make government more accessible, efficient and effective.” </a:t>
            </a:r>
          </a:p>
          <a:p>
            <a:pPr marL="15875" marR="0" lvl="0" rtl="0">
              <a:lnSpc>
                <a:spcPct val="100000"/>
              </a:lnSpc>
              <a:spcBef>
                <a:spcPts val="590"/>
              </a:spcBef>
              <a:spcAft>
                <a:spcPts val="0"/>
              </a:spcAft>
              <a:buClr>
                <a:schemeClr val="dk1"/>
              </a:buClr>
              <a:buSzPct val="25000"/>
              <a:buFont typeface="Arial"/>
              <a:buNone/>
            </a:pPr>
            <a:r>
              <a:rPr lang="en" sz="1200" dirty="0">
                <a:solidFill>
                  <a:schemeClr val="dk1"/>
                </a:solidFill>
                <a:latin typeface="Times New Roman" charset="0"/>
                <a:ea typeface="Times New Roman" charset="0"/>
                <a:cs typeface="Times New Roman" charset="0"/>
                <a:sym typeface="Montserrat"/>
              </a:rPr>
              <a:t>- Stacy Donahue, </a:t>
            </a:r>
            <a:r>
              <a:rPr lang="en" sz="1200" dirty="0" err="1">
                <a:solidFill>
                  <a:schemeClr val="dk1"/>
                </a:solidFill>
                <a:latin typeface="Times New Roman" charset="0"/>
                <a:ea typeface="Times New Roman" charset="0"/>
                <a:cs typeface="Times New Roman" charset="0"/>
                <a:sym typeface="Montserrat"/>
              </a:rPr>
              <a:t>Omidyar</a:t>
            </a:r>
            <a:r>
              <a:rPr lang="en" sz="1200" dirty="0">
                <a:solidFill>
                  <a:schemeClr val="dk1"/>
                </a:solidFill>
                <a:latin typeface="Times New Roman" charset="0"/>
                <a:ea typeface="Times New Roman" charset="0"/>
                <a:cs typeface="Times New Roman" charset="0"/>
                <a:sym typeface="Montserrat"/>
              </a:rPr>
              <a:t> Network</a:t>
            </a:r>
          </a:p>
          <a:p>
            <a:pPr marL="0" marR="0" lvl="0" indent="0" algn="r" rtl="0">
              <a:lnSpc>
                <a:spcPct val="100000"/>
              </a:lnSpc>
              <a:spcBef>
                <a:spcPts val="590"/>
              </a:spcBef>
              <a:spcAft>
                <a:spcPts val="0"/>
              </a:spcAft>
              <a:buClr>
                <a:schemeClr val="dk1"/>
              </a:buClr>
              <a:buSzPct val="25000"/>
              <a:buFont typeface="Arial"/>
              <a:buNone/>
            </a:pPr>
            <a:endParaRPr sz="2000" dirty="0">
              <a:solidFill>
                <a:schemeClr val="dk1"/>
              </a:solidFill>
              <a:latin typeface="Times New Roman" charset="0"/>
              <a:ea typeface="Times New Roman" charset="0"/>
              <a:cs typeface="Times New Roman" charset="0"/>
              <a:sym typeface="Montserrat"/>
            </a:endParaRPr>
          </a:p>
          <a:p>
            <a:pPr marL="0" marR="0" lvl="0" indent="0" algn="r" rtl="0">
              <a:lnSpc>
                <a:spcPct val="100000"/>
              </a:lnSpc>
              <a:spcBef>
                <a:spcPts val="590"/>
              </a:spcBef>
              <a:spcAft>
                <a:spcPts val="0"/>
              </a:spcAft>
              <a:buClr>
                <a:schemeClr val="dk1"/>
              </a:buClr>
              <a:buSzPct val="25000"/>
              <a:buFont typeface="Arial"/>
              <a:buNone/>
            </a:pPr>
            <a:endParaRPr sz="2000" dirty="0">
              <a:solidFill>
                <a:schemeClr val="dk1"/>
              </a:solidFill>
              <a:latin typeface="Times New Roman" charset="0"/>
              <a:ea typeface="Times New Roman" charset="0"/>
              <a:cs typeface="Times New Roman" charset="0"/>
              <a:sym typeface="Montserrat"/>
            </a:endParaRPr>
          </a:p>
          <a:p>
            <a:pPr marL="0" marR="0" lvl="0" indent="0" algn="r" rtl="0">
              <a:lnSpc>
                <a:spcPct val="100000"/>
              </a:lnSpc>
              <a:spcBef>
                <a:spcPts val="590"/>
              </a:spcBef>
              <a:spcAft>
                <a:spcPts val="0"/>
              </a:spcAft>
              <a:buClr>
                <a:schemeClr val="dk1"/>
              </a:buClr>
              <a:buSzPct val="25000"/>
              <a:buFont typeface="Arial"/>
              <a:buNone/>
            </a:pPr>
            <a:r>
              <a:rPr lang="en" sz="2200" b="1" i="1" dirty="0">
                <a:solidFill>
                  <a:schemeClr val="dk1"/>
                </a:solidFill>
                <a:latin typeface="Times New Roman" charset="0"/>
                <a:ea typeface="Times New Roman" charset="0"/>
                <a:cs typeface="Times New Roman" charset="0"/>
                <a:sym typeface="Montserrat"/>
              </a:rPr>
              <a:t>“...tools we use to create, support, or serve public good.” </a:t>
            </a:r>
          </a:p>
          <a:p>
            <a:pPr marL="3657600" marR="0" lvl="0" indent="457200" algn="r" rtl="0">
              <a:lnSpc>
                <a:spcPct val="100000"/>
              </a:lnSpc>
              <a:spcBef>
                <a:spcPts val="590"/>
              </a:spcBef>
              <a:spcAft>
                <a:spcPts val="0"/>
              </a:spcAft>
              <a:buClr>
                <a:schemeClr val="dk1"/>
              </a:buClr>
              <a:buSzPct val="25000"/>
              <a:buFont typeface="Arial"/>
              <a:buNone/>
            </a:pPr>
            <a:r>
              <a:rPr lang="en" sz="1200" dirty="0">
                <a:solidFill>
                  <a:schemeClr val="dk1"/>
                </a:solidFill>
                <a:latin typeface="Times New Roman" charset="0"/>
                <a:ea typeface="Times New Roman" charset="0"/>
                <a:cs typeface="Times New Roman" charset="0"/>
                <a:sym typeface="Montserrat"/>
              </a:rPr>
              <a:t>- </a:t>
            </a:r>
            <a:r>
              <a:rPr lang="en" sz="1200" dirty="0" err="1">
                <a:solidFill>
                  <a:schemeClr val="dk1"/>
                </a:solidFill>
                <a:latin typeface="Times New Roman" charset="0"/>
                <a:ea typeface="Times New Roman" charset="0"/>
                <a:cs typeface="Times New Roman" charset="0"/>
                <a:sym typeface="Montserrat"/>
              </a:rPr>
              <a:t>Laurenellen</a:t>
            </a:r>
            <a:r>
              <a:rPr lang="en" sz="1200" dirty="0">
                <a:solidFill>
                  <a:schemeClr val="dk1"/>
                </a:solidFill>
                <a:latin typeface="Times New Roman" charset="0"/>
                <a:ea typeface="Times New Roman" charset="0"/>
                <a:cs typeface="Times New Roman" charset="0"/>
                <a:sym typeface="Montserrat"/>
              </a:rPr>
              <a:t> McCann, Open Technology Institute </a:t>
            </a:r>
          </a:p>
          <a:p>
            <a:pPr marL="0" marR="0" lvl="0" indent="0" algn="r" rtl="0">
              <a:lnSpc>
                <a:spcPct val="100000"/>
              </a:lnSpc>
              <a:spcBef>
                <a:spcPts val="590"/>
              </a:spcBef>
              <a:spcAft>
                <a:spcPts val="0"/>
              </a:spcAft>
              <a:buClr>
                <a:schemeClr val="dk1"/>
              </a:buClr>
              <a:buSzPct val="25000"/>
              <a:buFont typeface="Arial"/>
              <a:buNone/>
            </a:pPr>
            <a:endParaRPr sz="2000" dirty="0">
              <a:solidFill>
                <a:schemeClr val="dk1"/>
              </a:solidFill>
              <a:latin typeface="Times New Roman" charset="0"/>
              <a:ea typeface="Times New Roman" charset="0"/>
              <a:cs typeface="Times New Roman" charset="0"/>
              <a:sym typeface="Montserrat"/>
            </a:endParaRPr>
          </a:p>
        </p:txBody>
      </p:sp>
      <p:sp>
        <p:nvSpPr>
          <p:cNvPr id="3" name="Title 2"/>
          <p:cNvSpPr>
            <a:spLocks noGrp="1"/>
          </p:cNvSpPr>
          <p:nvPr>
            <p:ph type="title"/>
          </p:nvPr>
        </p:nvSpPr>
        <p:spPr/>
        <p:txBody>
          <a:bodyPr/>
          <a:lstStyle/>
          <a:p>
            <a:r>
              <a:rPr lang="en-US" dirty="0">
                <a:latin typeface="+mj-lt"/>
              </a:rPr>
              <a:t>What is Civic Tech?</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6"/>
        <p:cNvGrpSpPr/>
        <p:nvPr/>
      </p:nvGrpSpPr>
      <p:grpSpPr>
        <a:xfrm>
          <a:off x="0" y="0"/>
          <a:ext cx="0" cy="0"/>
          <a:chOff x="0" y="0"/>
          <a:chExt cx="0" cy="0"/>
        </a:xfrm>
      </p:grpSpPr>
      <p:pic>
        <p:nvPicPr>
          <p:cNvPr id="87" name="Shape 87" descr="http://www.startupmonthly.com/wp-content/uploads/2015/10/civic_tech_Knight_Foundation_diagram.png"/>
          <p:cNvPicPr preferRelativeResize="0"/>
          <p:nvPr/>
        </p:nvPicPr>
        <p:blipFill rotWithShape="1">
          <a:blip r:embed="rId3">
            <a:clrChange>
              <a:clrFrom>
                <a:srgbClr val="FFFFFF"/>
              </a:clrFrom>
              <a:clrTo>
                <a:srgbClr val="FFFFFF">
                  <a:alpha val="0"/>
                </a:srgbClr>
              </a:clrTo>
            </a:clrChange>
            <a:alphaModFix/>
          </a:blip>
          <a:srcRect t="3203"/>
          <a:stretch/>
        </p:blipFill>
        <p:spPr>
          <a:xfrm>
            <a:off x="2299672" y="897775"/>
            <a:ext cx="4544656" cy="4245725"/>
          </a:xfrm>
          <a:prstGeom prst="rect">
            <a:avLst/>
          </a:prstGeom>
          <a:noFill/>
          <a:ln>
            <a:noFill/>
          </a:ln>
        </p:spPr>
      </p:pic>
      <p:sp>
        <p:nvSpPr>
          <p:cNvPr id="88" name="Shape 88"/>
          <p:cNvSpPr txBox="1"/>
          <p:nvPr/>
        </p:nvSpPr>
        <p:spPr>
          <a:xfrm>
            <a:off x="6538325" y="4677550"/>
            <a:ext cx="2337600" cy="296100"/>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r>
              <a:rPr lang="en"/>
              <a:t>Source: </a:t>
            </a:r>
            <a:r>
              <a:rPr lang="en" sz="1400" b="0" i="0" u="none" strike="noStrike" cap="none">
                <a:solidFill>
                  <a:srgbClr val="000000"/>
                </a:solidFill>
                <a:latin typeface="Arial"/>
                <a:ea typeface="Arial"/>
                <a:cs typeface="Arial"/>
                <a:sym typeface="Arial"/>
              </a:rPr>
              <a:t>Knight Foundation</a:t>
            </a:r>
          </a:p>
        </p:txBody>
      </p:sp>
      <p:sp>
        <p:nvSpPr>
          <p:cNvPr id="2" name="Title 1"/>
          <p:cNvSpPr>
            <a:spLocks noGrp="1"/>
          </p:cNvSpPr>
          <p:nvPr>
            <p:ph type="title"/>
          </p:nvPr>
        </p:nvSpPr>
        <p:spPr/>
        <p:txBody>
          <a:bodyPr/>
          <a:lstStyle/>
          <a:p>
            <a:r>
              <a:rPr lang="en-US" dirty="0">
                <a:latin typeface="+mj-lt"/>
              </a:rPr>
              <a:t>A convergence of fields</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5"/>
        <p:cNvGrpSpPr/>
        <p:nvPr/>
      </p:nvGrpSpPr>
      <p:grpSpPr>
        <a:xfrm>
          <a:off x="0" y="0"/>
          <a:ext cx="0" cy="0"/>
          <a:chOff x="0" y="0"/>
          <a:chExt cx="0" cy="0"/>
        </a:xfrm>
      </p:grpSpPr>
      <p:pic>
        <p:nvPicPr>
          <p:cNvPr id="96" name="Shape 96"/>
          <p:cNvPicPr preferRelativeResize="0"/>
          <p:nvPr/>
        </p:nvPicPr>
        <p:blipFill>
          <a:blip r:embed="rId3">
            <a:duotone>
              <a:schemeClr val="accent1">
                <a:shade val="45000"/>
                <a:satMod val="135000"/>
              </a:schemeClr>
              <a:prstClr val="white"/>
            </a:duotone>
            <a:alphaModFix amt="85000"/>
          </a:blip>
          <a:stretch>
            <a:fillRect/>
          </a:stretch>
        </p:blipFill>
        <p:spPr>
          <a:xfrm>
            <a:off x="0" y="738265"/>
            <a:ext cx="9143999" cy="4916509"/>
          </a:xfrm>
          <a:prstGeom prst="rect">
            <a:avLst/>
          </a:prstGeom>
          <a:noFill/>
          <a:ln>
            <a:noFill/>
          </a:ln>
        </p:spPr>
      </p:pic>
      <p:sp>
        <p:nvSpPr>
          <p:cNvPr id="97" name="Shape 97"/>
          <p:cNvSpPr txBox="1"/>
          <p:nvPr/>
        </p:nvSpPr>
        <p:spPr>
          <a:xfrm>
            <a:off x="1640341" y="1975164"/>
            <a:ext cx="2339999" cy="923399"/>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Montserrat"/>
              <a:buNone/>
            </a:pPr>
            <a:r>
              <a:rPr lang="en" sz="3900" b="1" i="0" strike="noStrike" cap="none">
                <a:solidFill>
                  <a:srgbClr val="FFFFFF"/>
                </a:solidFill>
                <a:latin typeface="+mn-lt"/>
                <a:ea typeface="Montserrat"/>
                <a:cs typeface="Montserrat"/>
                <a:sym typeface="Montserrat"/>
              </a:rPr>
              <a:t>tech</a:t>
            </a:r>
          </a:p>
        </p:txBody>
      </p:sp>
      <p:sp>
        <p:nvSpPr>
          <p:cNvPr id="98" name="Shape 98"/>
          <p:cNvSpPr txBox="1"/>
          <p:nvPr/>
        </p:nvSpPr>
        <p:spPr>
          <a:xfrm>
            <a:off x="4484382" y="1996800"/>
            <a:ext cx="2339999" cy="923399"/>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Montserrat"/>
              <a:buNone/>
            </a:pPr>
            <a:r>
              <a:rPr lang="en" sz="3900" b="1" strike="noStrike" cap="none">
                <a:solidFill>
                  <a:srgbClr val="FFFFFF"/>
                </a:solidFill>
                <a:latin typeface="+mn-lt"/>
                <a:ea typeface="Montserrat"/>
                <a:cs typeface="Montserrat"/>
                <a:sym typeface="Montserrat"/>
              </a:rPr>
              <a:t>policy</a:t>
            </a:r>
          </a:p>
        </p:txBody>
      </p:sp>
      <p:sp>
        <p:nvSpPr>
          <p:cNvPr id="99" name="Shape 99"/>
          <p:cNvSpPr txBox="1"/>
          <p:nvPr/>
        </p:nvSpPr>
        <p:spPr>
          <a:xfrm>
            <a:off x="1023578" y="3319953"/>
            <a:ext cx="1727700" cy="449400"/>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Montserrat"/>
              <a:buNone/>
            </a:pPr>
            <a:r>
              <a:rPr lang="en" sz="1800" b="1" i="0" u="none" strike="noStrike" cap="none" dirty="0">
                <a:solidFill>
                  <a:srgbClr val="FFFFFF"/>
                </a:solidFill>
                <a:latin typeface="+mn-lt"/>
                <a:ea typeface="Montserrat"/>
                <a:cs typeface="Montserrat"/>
                <a:sym typeface="Montserrat"/>
              </a:rPr>
              <a:t>developers</a:t>
            </a:r>
          </a:p>
        </p:txBody>
      </p:sp>
      <p:sp>
        <p:nvSpPr>
          <p:cNvPr id="100" name="Shape 100"/>
          <p:cNvSpPr txBox="1"/>
          <p:nvPr/>
        </p:nvSpPr>
        <p:spPr>
          <a:xfrm>
            <a:off x="2970947" y="1249095"/>
            <a:ext cx="2339999" cy="923399"/>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Montserrat"/>
              <a:buNone/>
            </a:pPr>
            <a:r>
              <a:rPr lang="en" sz="3900" b="1" i="0" strike="noStrike" cap="none">
                <a:solidFill>
                  <a:srgbClr val="FFFFFF"/>
                </a:solidFill>
                <a:latin typeface="+mn-lt"/>
                <a:ea typeface="Montserrat"/>
                <a:cs typeface="Montserrat"/>
                <a:sym typeface="Montserrat"/>
              </a:rPr>
              <a:t>design</a:t>
            </a:r>
          </a:p>
        </p:txBody>
      </p:sp>
      <p:sp>
        <p:nvSpPr>
          <p:cNvPr id="101" name="Shape 101"/>
          <p:cNvSpPr txBox="1"/>
          <p:nvPr/>
        </p:nvSpPr>
        <p:spPr>
          <a:xfrm>
            <a:off x="2968476" y="3409818"/>
            <a:ext cx="2873399" cy="860100"/>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Montserrat"/>
              <a:buNone/>
            </a:pPr>
            <a:r>
              <a:rPr lang="en" sz="1800" b="1" i="0" u="none" strike="noStrike" cap="none">
                <a:solidFill>
                  <a:srgbClr val="FFFFFF"/>
                </a:solidFill>
                <a:latin typeface="+mn-lt"/>
                <a:ea typeface="Montserrat"/>
                <a:cs typeface="Montserrat"/>
                <a:sym typeface="Montserrat"/>
              </a:rPr>
              <a:t>project managers</a:t>
            </a:r>
          </a:p>
        </p:txBody>
      </p:sp>
      <p:sp>
        <p:nvSpPr>
          <p:cNvPr id="102" name="Shape 102"/>
          <p:cNvSpPr txBox="1"/>
          <p:nvPr/>
        </p:nvSpPr>
        <p:spPr>
          <a:xfrm>
            <a:off x="6457300" y="2168962"/>
            <a:ext cx="2631900" cy="860100"/>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Montserrat"/>
              <a:buNone/>
            </a:pPr>
            <a:r>
              <a:rPr lang="en" sz="1800" b="1" i="0" u="none" strike="noStrike" cap="none">
                <a:solidFill>
                  <a:srgbClr val="FFFFFF"/>
                </a:solidFill>
                <a:latin typeface="+mn-lt"/>
                <a:ea typeface="Montserrat"/>
                <a:cs typeface="Montserrat"/>
                <a:sym typeface="Montserrat"/>
              </a:rPr>
              <a:t>policy experts,</a:t>
            </a:r>
            <a:br>
              <a:rPr lang="en" sz="1800" b="1" i="0" u="none" strike="noStrike" cap="none">
                <a:solidFill>
                  <a:srgbClr val="FFFFFF"/>
                </a:solidFill>
                <a:latin typeface="+mn-lt"/>
                <a:ea typeface="Montserrat"/>
                <a:cs typeface="Montserrat"/>
                <a:sym typeface="Montserrat"/>
              </a:rPr>
            </a:br>
            <a:r>
              <a:rPr lang="en" sz="1800" b="1" i="0" u="none" strike="noStrike" cap="none">
                <a:solidFill>
                  <a:srgbClr val="FFFFFF"/>
                </a:solidFill>
                <a:latin typeface="+mn-lt"/>
                <a:ea typeface="Montserrat"/>
                <a:cs typeface="Montserrat"/>
                <a:sym typeface="Montserrat"/>
              </a:rPr>
              <a:t>policy interested</a:t>
            </a:r>
          </a:p>
        </p:txBody>
      </p:sp>
      <p:sp>
        <p:nvSpPr>
          <p:cNvPr id="103" name="Shape 103"/>
          <p:cNvSpPr txBox="1"/>
          <p:nvPr/>
        </p:nvSpPr>
        <p:spPr>
          <a:xfrm>
            <a:off x="5602925" y="2993276"/>
            <a:ext cx="3011100" cy="965999"/>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Montserrat"/>
              <a:buNone/>
            </a:pPr>
            <a:r>
              <a:rPr lang="en" sz="1800" b="1" i="0" u="none" strike="noStrike" cap="none">
                <a:solidFill>
                  <a:srgbClr val="FFFFFF"/>
                </a:solidFill>
                <a:latin typeface="+mn-lt"/>
                <a:ea typeface="Montserrat"/>
                <a:cs typeface="Montserrat"/>
                <a:sym typeface="Montserrat"/>
              </a:rPr>
              <a:t>community </a:t>
            </a:r>
            <a:br>
              <a:rPr lang="en" sz="1800" b="1" i="0" u="none" strike="noStrike" cap="none">
                <a:solidFill>
                  <a:srgbClr val="FFFFFF"/>
                </a:solidFill>
                <a:latin typeface="+mn-lt"/>
                <a:ea typeface="Montserrat"/>
                <a:cs typeface="Montserrat"/>
                <a:sym typeface="Montserrat"/>
              </a:rPr>
            </a:br>
            <a:r>
              <a:rPr lang="en" sz="1800" b="1" i="0" u="none" strike="noStrike" cap="none">
                <a:solidFill>
                  <a:srgbClr val="FFFFFF"/>
                </a:solidFill>
                <a:latin typeface="+mn-lt"/>
                <a:ea typeface="Montserrat"/>
                <a:cs typeface="Montserrat"/>
                <a:sym typeface="Montserrat"/>
              </a:rPr>
              <a:t>organizers, liaisons </a:t>
            </a:r>
          </a:p>
        </p:txBody>
      </p:sp>
      <p:sp>
        <p:nvSpPr>
          <p:cNvPr id="104" name="Shape 104"/>
          <p:cNvSpPr txBox="1"/>
          <p:nvPr/>
        </p:nvSpPr>
        <p:spPr>
          <a:xfrm>
            <a:off x="5006675" y="1290306"/>
            <a:ext cx="1727700" cy="449400"/>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Montserrat"/>
              <a:buNone/>
            </a:pPr>
            <a:r>
              <a:rPr lang="en" sz="1800" b="1">
                <a:solidFill>
                  <a:srgbClr val="FFFFFF"/>
                </a:solidFill>
                <a:latin typeface="+mn-lt"/>
                <a:ea typeface="Montserrat"/>
                <a:cs typeface="Montserrat"/>
                <a:sym typeface="Montserrat"/>
              </a:rPr>
              <a:t>strategists</a:t>
            </a:r>
          </a:p>
        </p:txBody>
      </p:sp>
      <p:sp>
        <p:nvSpPr>
          <p:cNvPr id="105" name="Shape 105"/>
          <p:cNvSpPr txBox="1"/>
          <p:nvPr/>
        </p:nvSpPr>
        <p:spPr>
          <a:xfrm>
            <a:off x="304774" y="2745925"/>
            <a:ext cx="1970399" cy="435599"/>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Montserrat"/>
              <a:buNone/>
            </a:pPr>
            <a:r>
              <a:rPr lang="en" sz="1800" b="1" i="0" u="none" strike="noStrike" cap="none" dirty="0">
                <a:solidFill>
                  <a:srgbClr val="FFFFFF"/>
                </a:solidFill>
                <a:latin typeface="+mn-lt"/>
                <a:ea typeface="Montserrat"/>
                <a:cs typeface="Montserrat"/>
                <a:sym typeface="Montserrat"/>
              </a:rPr>
              <a:t>data analysts</a:t>
            </a:r>
          </a:p>
        </p:txBody>
      </p:sp>
      <p:sp>
        <p:nvSpPr>
          <p:cNvPr id="106" name="Shape 106"/>
          <p:cNvSpPr txBox="1"/>
          <p:nvPr/>
        </p:nvSpPr>
        <p:spPr>
          <a:xfrm>
            <a:off x="728600" y="1480950"/>
            <a:ext cx="2573400" cy="531000"/>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Montserrat"/>
              <a:buNone/>
            </a:pPr>
            <a:r>
              <a:rPr lang="en" sz="1800" b="1">
                <a:solidFill>
                  <a:srgbClr val="FFFFFF"/>
                </a:solidFill>
                <a:latin typeface="+mn-lt"/>
                <a:ea typeface="Montserrat"/>
                <a:cs typeface="Montserrat"/>
                <a:sym typeface="Montserrat"/>
              </a:rPr>
              <a:t>UI/UX designers</a:t>
            </a:r>
          </a:p>
        </p:txBody>
      </p:sp>
      <p:sp>
        <p:nvSpPr>
          <p:cNvPr id="107" name="Shape 107"/>
          <p:cNvSpPr txBox="1"/>
          <p:nvPr/>
        </p:nvSpPr>
        <p:spPr>
          <a:xfrm>
            <a:off x="1282950" y="4081968"/>
            <a:ext cx="6578099" cy="965999"/>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Montserrat"/>
              <a:buNone/>
            </a:pPr>
            <a:r>
              <a:rPr lang="en" sz="3350" b="1" strike="noStrike" cap="none" dirty="0">
                <a:solidFill>
                  <a:schemeClr val="accent6"/>
                </a:solidFill>
                <a:latin typeface="+mn-lt"/>
                <a:ea typeface="Montserrat"/>
                <a:cs typeface="Montserrat"/>
                <a:sym typeface="Montserrat"/>
              </a:rPr>
              <a:t>Everybody can </a:t>
            </a:r>
            <a:r>
              <a:rPr lang="en" sz="3350" b="1" dirty="0">
                <a:solidFill>
                  <a:schemeClr val="accent6"/>
                </a:solidFill>
                <a:latin typeface="+mn-lt"/>
                <a:ea typeface="Montserrat"/>
                <a:cs typeface="Montserrat"/>
                <a:sym typeface="Montserrat"/>
              </a:rPr>
              <a:t>contribute</a:t>
            </a:r>
          </a:p>
        </p:txBody>
      </p:sp>
      <p:sp>
        <p:nvSpPr>
          <p:cNvPr id="108" name="Shape 108"/>
          <p:cNvSpPr txBox="1"/>
          <p:nvPr/>
        </p:nvSpPr>
        <p:spPr>
          <a:xfrm>
            <a:off x="2812489" y="2823870"/>
            <a:ext cx="3011100" cy="923399"/>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Montserrat"/>
              <a:buNone/>
            </a:pPr>
            <a:r>
              <a:rPr lang="en" sz="3900" b="1" i="0" strike="noStrike" cap="none">
                <a:solidFill>
                  <a:srgbClr val="FFFFFF"/>
                </a:solidFill>
                <a:latin typeface="+mn-lt"/>
                <a:ea typeface="Montserrat"/>
                <a:cs typeface="Montserrat"/>
                <a:sym typeface="Montserrat"/>
              </a:rPr>
              <a:t>organizing</a:t>
            </a:r>
          </a:p>
        </p:txBody>
      </p:sp>
      <p:sp>
        <p:nvSpPr>
          <p:cNvPr id="109" name="Shape 109"/>
          <p:cNvSpPr txBox="1"/>
          <p:nvPr/>
        </p:nvSpPr>
        <p:spPr>
          <a:xfrm>
            <a:off x="756175" y="2067925"/>
            <a:ext cx="1210200" cy="449400"/>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Montserrat"/>
              <a:buNone/>
            </a:pPr>
            <a:r>
              <a:rPr lang="en" sz="1800" b="1">
                <a:solidFill>
                  <a:srgbClr val="FFFFFF"/>
                </a:solidFill>
                <a:latin typeface="+mn-lt"/>
                <a:ea typeface="Montserrat"/>
                <a:cs typeface="Montserrat"/>
                <a:sym typeface="Montserrat"/>
              </a:rPr>
              <a:t>artists</a:t>
            </a:r>
          </a:p>
        </p:txBody>
      </p:sp>
      <p:sp>
        <p:nvSpPr>
          <p:cNvPr id="110" name="Shape 110"/>
          <p:cNvSpPr txBox="1"/>
          <p:nvPr/>
        </p:nvSpPr>
        <p:spPr>
          <a:xfrm>
            <a:off x="6353374" y="1555000"/>
            <a:ext cx="2260499" cy="531000"/>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Montserrat"/>
              <a:buNone/>
            </a:pPr>
            <a:r>
              <a:rPr lang="en" sz="1800" b="1">
                <a:solidFill>
                  <a:srgbClr val="FFFFFF"/>
                </a:solidFill>
                <a:latin typeface="+mn-lt"/>
                <a:ea typeface="Montserrat"/>
                <a:cs typeface="Montserrat"/>
                <a:sym typeface="Montserrat"/>
              </a:rPr>
              <a:t>legal professionals</a:t>
            </a:r>
          </a:p>
        </p:txBody>
      </p:sp>
      <p:sp>
        <p:nvSpPr>
          <p:cNvPr id="4" name="Title 3"/>
          <p:cNvSpPr>
            <a:spLocks noGrp="1"/>
          </p:cNvSpPr>
          <p:nvPr>
            <p:ph type="title"/>
          </p:nvPr>
        </p:nvSpPr>
        <p:spPr/>
        <p:txBody>
          <a:bodyPr/>
          <a:lstStyle/>
          <a:p>
            <a:r>
              <a:rPr lang="en-US" dirty="0">
                <a:latin typeface="+mj-lt"/>
              </a:rPr>
              <a:t>Where do I fit?</a:t>
            </a:r>
          </a:p>
        </p:txBody>
      </p:sp>
      <p:grpSp>
        <p:nvGrpSpPr>
          <p:cNvPr id="3" name="Group 2"/>
          <p:cNvGrpSpPr/>
          <p:nvPr/>
        </p:nvGrpSpPr>
        <p:grpSpPr>
          <a:xfrm>
            <a:off x="3634177" y="2080212"/>
            <a:ext cx="966647" cy="945990"/>
            <a:chOff x="3634177" y="2080212"/>
            <a:chExt cx="966647" cy="945990"/>
          </a:xfrm>
        </p:grpSpPr>
        <p:sp>
          <p:nvSpPr>
            <p:cNvPr id="30" name="Shape 139"/>
            <p:cNvSpPr/>
            <p:nvPr/>
          </p:nvSpPr>
          <p:spPr>
            <a:xfrm>
              <a:off x="3634177" y="2080212"/>
              <a:ext cx="966647" cy="945990"/>
            </a:xfrm>
            <a:prstGeom prst="ellipse">
              <a:avLst/>
            </a:prstGeom>
            <a:solidFill>
              <a:schemeClr val="bg1"/>
            </a:solidFill>
            <a:ln w="38100" cap="flat" cmpd="sng">
              <a:solidFill>
                <a:srgbClr val="000000"/>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92438" y="2231301"/>
              <a:ext cx="650124" cy="643812"/>
            </a:xfrm>
            <a:prstGeom prst="rect">
              <a:avLst/>
            </a:prstGeom>
          </p:spPr>
        </p:pic>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9"/>
        <p:cNvGrpSpPr/>
        <p:nvPr/>
      </p:nvGrpSpPr>
      <p:grpSpPr>
        <a:xfrm>
          <a:off x="0" y="0"/>
          <a:ext cx="0" cy="0"/>
          <a:chOff x="0" y="0"/>
          <a:chExt cx="0" cy="0"/>
        </a:xfrm>
      </p:grpSpPr>
      <p:pic>
        <p:nvPicPr>
          <p:cNvPr id="6" name="Picture 5"/>
          <p:cNvPicPr>
            <a:picLocks noChangeAspect="1"/>
          </p:cNvPicPr>
          <p:nvPr/>
        </p:nvPicPr>
        <p:blipFill>
          <a:blip r:embed="rId3">
            <a:duotone>
              <a:schemeClr val="bg2">
                <a:shade val="45000"/>
                <a:satMod val="135000"/>
              </a:schemeClr>
              <a:prstClr val="white"/>
            </a:duotone>
          </a:blip>
          <a:stretch>
            <a:fillRect/>
          </a:stretch>
        </p:blipFill>
        <p:spPr>
          <a:xfrm>
            <a:off x="1" y="765474"/>
            <a:ext cx="9144000" cy="4378026"/>
          </a:xfrm>
          <a:prstGeom prst="rect">
            <a:avLst/>
          </a:prstGeom>
        </p:spPr>
      </p:pic>
      <p:sp>
        <p:nvSpPr>
          <p:cNvPr id="4" name="Rectangle 3"/>
          <p:cNvSpPr/>
          <p:nvPr/>
        </p:nvSpPr>
        <p:spPr>
          <a:xfrm>
            <a:off x="1" y="756000"/>
            <a:ext cx="9144000" cy="4392000"/>
          </a:xfrm>
          <a:prstGeom prst="rect">
            <a:avLst/>
          </a:prstGeom>
          <a:solidFill>
            <a:schemeClr val="bg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11700" y="145775"/>
            <a:ext cx="8520599" cy="572699"/>
          </a:xfrm>
        </p:spPr>
        <p:txBody>
          <a:bodyPr/>
          <a:lstStyle/>
          <a:p>
            <a:r>
              <a:rPr lang="en-US" dirty="0">
                <a:latin typeface="+mj-lt"/>
              </a:rPr>
              <a:t>Why do we need civic tech?</a:t>
            </a:r>
          </a:p>
        </p:txBody>
      </p:sp>
      <p:sp>
        <p:nvSpPr>
          <p:cNvPr id="5" name="Text Placeholder 4"/>
          <p:cNvSpPr>
            <a:spLocks noGrp="1"/>
          </p:cNvSpPr>
          <p:nvPr>
            <p:ph sz="quarter" idx="13"/>
          </p:nvPr>
        </p:nvSpPr>
        <p:spPr/>
        <p:txBody>
          <a:bodyPr>
            <a:normAutofit/>
          </a:bodyPr>
          <a:lstStyle/>
          <a:p>
            <a:pPr>
              <a:buNone/>
            </a:pPr>
            <a:endParaRPr lang="en-US" sz="2000" dirty="0">
              <a:solidFill>
                <a:schemeClr val="bg1"/>
              </a:solidFill>
              <a:latin typeface="+mn-lt"/>
            </a:endParaRPr>
          </a:p>
          <a:p>
            <a:pPr>
              <a:buNone/>
            </a:pPr>
            <a:r>
              <a:rPr lang="en-US" sz="2000" dirty="0" smtClean="0">
                <a:solidFill>
                  <a:schemeClr val="bg1"/>
                </a:solidFill>
                <a:latin typeface="+mn-lt"/>
              </a:rPr>
              <a:t>Limited </a:t>
            </a:r>
            <a:r>
              <a:rPr lang="en-US" sz="2000" dirty="0">
                <a:solidFill>
                  <a:schemeClr val="bg1"/>
                </a:solidFill>
                <a:latin typeface="+mn-lt"/>
              </a:rPr>
              <a:t>resources in public &amp; non-profit sector</a:t>
            </a:r>
          </a:p>
          <a:p>
            <a:pPr>
              <a:buNone/>
            </a:pPr>
            <a:r>
              <a:rPr lang="en-US" sz="2000" dirty="0">
                <a:solidFill>
                  <a:schemeClr val="bg1"/>
                </a:solidFill>
                <a:latin typeface="+mn-lt"/>
              </a:rPr>
              <a:t>Governments less agile </a:t>
            </a:r>
          </a:p>
          <a:p>
            <a:pPr>
              <a:buNone/>
            </a:pPr>
            <a:r>
              <a:rPr lang="en-US" sz="2000" dirty="0">
                <a:solidFill>
                  <a:schemeClr val="bg1"/>
                </a:solidFill>
                <a:latin typeface="+mn-lt"/>
              </a:rPr>
              <a:t>Changing needs of citizens</a:t>
            </a:r>
          </a:p>
          <a:p>
            <a:pPr>
              <a:buNone/>
            </a:pPr>
            <a:r>
              <a:rPr lang="en-US" sz="2000" dirty="0">
                <a:solidFill>
                  <a:schemeClr val="bg1"/>
                </a:solidFill>
                <a:latin typeface="+mn-lt"/>
              </a:rPr>
              <a:t>Enables increased public participation</a:t>
            </a:r>
          </a:p>
          <a:p>
            <a:pPr>
              <a:buNone/>
            </a:pPr>
            <a:r>
              <a:rPr lang="en-US" sz="2000" dirty="0">
                <a:solidFill>
                  <a:schemeClr val="bg1"/>
                </a:solidFill>
                <a:latin typeface="+mn-lt"/>
              </a:rPr>
              <a:t>Opportunities to leverage data &amp; tech</a:t>
            </a:r>
          </a:p>
          <a:p>
            <a:pPr marL="190500" indent="-190500"/>
            <a:endParaRPr lang="en-US" sz="2000" dirty="0">
              <a:solidFill>
                <a:schemeClr val="bg1"/>
              </a:solidFill>
              <a:latin typeface="+mn-lt"/>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8"/>
        <p:cNvGrpSpPr/>
        <p:nvPr/>
      </p:nvGrpSpPr>
      <p:grpSpPr>
        <a:xfrm>
          <a:off x="0" y="0"/>
          <a:ext cx="0" cy="0"/>
          <a:chOff x="0" y="0"/>
          <a:chExt cx="0" cy="0"/>
        </a:xfrm>
      </p:grpSpPr>
      <p:pic>
        <p:nvPicPr>
          <p:cNvPr id="129" name="Shape 129"/>
          <p:cNvPicPr preferRelativeResize="0"/>
          <p:nvPr/>
        </p:nvPicPr>
        <p:blipFill rotWithShape="1">
          <a:blip r:embed="rId3">
            <a:alphaModFix/>
            <a:duotone>
              <a:schemeClr val="bg2">
                <a:shade val="45000"/>
                <a:satMod val="135000"/>
              </a:schemeClr>
              <a:prstClr val="white"/>
            </a:duotone>
          </a:blip>
          <a:srcRect t="29089" r="40204" b="-1808"/>
          <a:stretch/>
        </p:blipFill>
        <p:spPr>
          <a:xfrm>
            <a:off x="0" y="738266"/>
            <a:ext cx="9144000" cy="4595734"/>
          </a:xfrm>
          <a:prstGeom prst="rect">
            <a:avLst/>
          </a:prstGeom>
          <a:noFill/>
          <a:ln>
            <a:noFill/>
          </a:ln>
        </p:spPr>
      </p:pic>
      <p:sp>
        <p:nvSpPr>
          <p:cNvPr id="2" name="Title 1"/>
          <p:cNvSpPr>
            <a:spLocks noGrp="1"/>
          </p:cNvSpPr>
          <p:nvPr>
            <p:ph type="title"/>
          </p:nvPr>
        </p:nvSpPr>
        <p:spPr/>
        <p:txBody>
          <a:bodyPr/>
          <a:lstStyle/>
          <a:p>
            <a:r>
              <a:rPr lang="en-US" dirty="0">
                <a:latin typeface="+mj-lt"/>
              </a:rPr>
              <a:t>Use the internet for good.</a:t>
            </a:r>
          </a:p>
        </p:txBody>
      </p:sp>
      <p:sp>
        <p:nvSpPr>
          <p:cNvPr id="3" name="Text Placeholder 2"/>
          <p:cNvSpPr>
            <a:spLocks noGrp="1"/>
          </p:cNvSpPr>
          <p:nvPr>
            <p:ph sz="quarter" idx="13"/>
          </p:nvPr>
        </p:nvSpPr>
        <p:spPr>
          <a:noFill/>
        </p:spPr>
        <p:txBody>
          <a:bodyPr>
            <a:normAutofit/>
          </a:bodyPr>
          <a:lstStyle/>
          <a:p>
            <a:pPr lvl="0">
              <a:spcAft>
                <a:spcPts val="0"/>
              </a:spcAft>
              <a:buClr>
                <a:srgbClr val="000000"/>
              </a:buClr>
              <a:buSzPct val="25000"/>
              <a:buNone/>
            </a:pPr>
            <a:endParaRPr lang="en-CA" sz="2000" dirty="0">
              <a:solidFill>
                <a:srgbClr val="FFFFFF"/>
              </a:solidFill>
              <a:latin typeface="+mn-lt"/>
              <a:ea typeface="Montserrat"/>
              <a:cs typeface="Montserrat"/>
              <a:sym typeface="Montserrat"/>
            </a:endParaRPr>
          </a:p>
          <a:p>
            <a:pPr lvl="0">
              <a:spcAft>
                <a:spcPts val="0"/>
              </a:spcAft>
              <a:buClr>
                <a:srgbClr val="000000"/>
              </a:buClr>
              <a:buSzPct val="25000"/>
              <a:buNone/>
            </a:pPr>
            <a:r>
              <a:rPr lang="en" sz="2000" dirty="0" smtClean="0">
                <a:solidFill>
                  <a:srgbClr val="FFFFFF"/>
                </a:solidFill>
                <a:latin typeface="+mn-lt"/>
                <a:ea typeface="Montserrat"/>
                <a:cs typeface="Montserrat"/>
                <a:sym typeface="Montserrat"/>
              </a:rPr>
              <a:t>To </a:t>
            </a:r>
            <a:r>
              <a:rPr lang="en" sz="2000" b="1" dirty="0">
                <a:solidFill>
                  <a:schemeClr val="accent6"/>
                </a:solidFill>
                <a:latin typeface="+mn-lt"/>
                <a:ea typeface="Montserrat"/>
                <a:cs typeface="Montserrat"/>
                <a:sym typeface="Montserrat"/>
              </a:rPr>
              <a:t>take action</a:t>
            </a:r>
            <a:r>
              <a:rPr lang="en" sz="2000" dirty="0">
                <a:solidFill>
                  <a:schemeClr val="accent6"/>
                </a:solidFill>
                <a:latin typeface="+mn-lt"/>
                <a:ea typeface="Montserrat"/>
                <a:cs typeface="Montserrat"/>
                <a:sym typeface="Montserrat"/>
              </a:rPr>
              <a:t> </a:t>
            </a:r>
            <a:r>
              <a:rPr lang="en" sz="2000" dirty="0">
                <a:solidFill>
                  <a:srgbClr val="FFFFFF"/>
                </a:solidFill>
                <a:latin typeface="+mn-lt"/>
                <a:ea typeface="Montserrat"/>
                <a:cs typeface="Montserrat"/>
                <a:sym typeface="Montserrat"/>
              </a:rPr>
              <a:t>on civic issues </a:t>
            </a:r>
          </a:p>
          <a:p>
            <a:pPr lvl="0">
              <a:spcBef>
                <a:spcPts val="1330"/>
              </a:spcBef>
              <a:spcAft>
                <a:spcPts val="0"/>
              </a:spcAft>
              <a:buClr>
                <a:srgbClr val="000000"/>
              </a:buClr>
              <a:buSzPct val="25000"/>
              <a:buNone/>
            </a:pPr>
            <a:r>
              <a:rPr lang="en" sz="2000" dirty="0">
                <a:solidFill>
                  <a:srgbClr val="FFFFFF"/>
                </a:solidFill>
                <a:latin typeface="+mn-lt"/>
                <a:ea typeface="Montserrat"/>
                <a:cs typeface="Montserrat"/>
                <a:sym typeface="Montserrat"/>
              </a:rPr>
              <a:t>To </a:t>
            </a:r>
            <a:r>
              <a:rPr lang="en" sz="2000" b="1" dirty="0">
                <a:solidFill>
                  <a:schemeClr val="accent6"/>
                </a:solidFill>
                <a:latin typeface="+mn-lt"/>
                <a:ea typeface="Montserrat"/>
                <a:cs typeface="Montserrat"/>
                <a:sym typeface="Montserrat"/>
              </a:rPr>
              <a:t>inform</a:t>
            </a:r>
            <a:r>
              <a:rPr lang="en" sz="2000" dirty="0">
                <a:solidFill>
                  <a:schemeClr val="accent6"/>
                </a:solidFill>
                <a:latin typeface="+mn-lt"/>
                <a:ea typeface="Montserrat"/>
                <a:cs typeface="Montserrat"/>
                <a:sym typeface="Montserrat"/>
              </a:rPr>
              <a:t> </a:t>
            </a:r>
            <a:r>
              <a:rPr lang="en" sz="2000" dirty="0">
                <a:solidFill>
                  <a:srgbClr val="FFFFFF"/>
                </a:solidFill>
                <a:latin typeface="+mn-lt"/>
                <a:ea typeface="Montserrat"/>
                <a:cs typeface="Montserrat"/>
                <a:sym typeface="Montserrat"/>
              </a:rPr>
              <a:t>ourselves + others</a:t>
            </a:r>
          </a:p>
          <a:p>
            <a:pPr lvl="0">
              <a:spcBef>
                <a:spcPts val="1330"/>
              </a:spcBef>
              <a:spcAft>
                <a:spcPts val="0"/>
              </a:spcAft>
              <a:buClr>
                <a:srgbClr val="000000"/>
              </a:buClr>
              <a:buSzPct val="25000"/>
              <a:buNone/>
            </a:pPr>
            <a:r>
              <a:rPr lang="en" sz="2000" dirty="0">
                <a:solidFill>
                  <a:srgbClr val="FFFFFF"/>
                </a:solidFill>
                <a:latin typeface="+mn-lt"/>
                <a:ea typeface="Montserrat"/>
                <a:cs typeface="Montserrat"/>
                <a:sym typeface="Montserrat"/>
              </a:rPr>
              <a:t>To build tools that </a:t>
            </a:r>
            <a:r>
              <a:rPr lang="en" sz="2000" b="1" dirty="0">
                <a:solidFill>
                  <a:schemeClr val="accent6"/>
                </a:solidFill>
                <a:latin typeface="+mn-lt"/>
                <a:ea typeface="Montserrat"/>
                <a:cs typeface="Montserrat"/>
                <a:sym typeface="Montserrat"/>
              </a:rPr>
              <a:t>empower</a:t>
            </a:r>
            <a:r>
              <a:rPr lang="en" sz="2000" dirty="0">
                <a:solidFill>
                  <a:schemeClr val="accent6"/>
                </a:solidFill>
                <a:latin typeface="+mn-lt"/>
                <a:ea typeface="Montserrat"/>
                <a:cs typeface="Montserrat"/>
                <a:sym typeface="Montserrat"/>
              </a:rPr>
              <a:t> </a:t>
            </a:r>
            <a:r>
              <a:rPr lang="en" sz="2000" dirty="0">
                <a:solidFill>
                  <a:srgbClr val="FFFFFF"/>
                </a:solidFill>
                <a:latin typeface="+mn-lt"/>
                <a:ea typeface="Montserrat"/>
                <a:cs typeface="Montserrat"/>
                <a:sym typeface="Montserrat"/>
              </a:rPr>
              <a:t>communities + individuals</a:t>
            </a:r>
          </a:p>
          <a:p>
            <a:pPr lvl="0">
              <a:spcBef>
                <a:spcPts val="1330"/>
              </a:spcBef>
              <a:spcAft>
                <a:spcPts val="0"/>
              </a:spcAft>
              <a:buClr>
                <a:srgbClr val="000000"/>
              </a:buClr>
              <a:buSzPct val="25000"/>
              <a:buNone/>
            </a:pPr>
            <a:r>
              <a:rPr lang="en" sz="2000" dirty="0" smtClean="0">
                <a:solidFill>
                  <a:srgbClr val="FFFFFF"/>
                </a:solidFill>
                <a:latin typeface="+mn-lt"/>
                <a:ea typeface="Montserrat"/>
                <a:cs typeface="Montserrat"/>
                <a:sym typeface="Montserrat"/>
              </a:rPr>
              <a:t>To</a:t>
            </a:r>
            <a:r>
              <a:rPr lang="en-CA" sz="2000" dirty="0" smtClean="0">
                <a:solidFill>
                  <a:srgbClr val="FFFFFF"/>
                </a:solidFill>
                <a:latin typeface="+mn-lt"/>
                <a:ea typeface="Montserrat"/>
                <a:cs typeface="Montserrat"/>
                <a:sym typeface="Montserrat"/>
              </a:rPr>
              <a:t> </a:t>
            </a:r>
            <a:r>
              <a:rPr lang="en-CA" sz="2000" b="1" dirty="0" smtClean="0">
                <a:solidFill>
                  <a:schemeClr val="accent6"/>
                </a:solidFill>
                <a:latin typeface="+mn-lt"/>
                <a:ea typeface="Montserrat"/>
                <a:cs typeface="Montserrat"/>
                <a:sym typeface="Montserrat"/>
              </a:rPr>
              <a:t>share</a:t>
            </a:r>
            <a:r>
              <a:rPr lang="en-CA" sz="2000" dirty="0" smtClean="0">
                <a:solidFill>
                  <a:schemeClr val="accent6"/>
                </a:solidFill>
                <a:latin typeface="+mn-lt"/>
                <a:ea typeface="Montserrat"/>
                <a:cs typeface="Montserrat"/>
                <a:sym typeface="Montserrat"/>
              </a:rPr>
              <a:t> </a:t>
            </a:r>
            <a:r>
              <a:rPr lang="en" sz="2000" dirty="0" smtClean="0">
                <a:solidFill>
                  <a:srgbClr val="FFFFFF"/>
                </a:solidFill>
                <a:latin typeface="+mn-lt"/>
                <a:ea typeface="Montserrat"/>
                <a:cs typeface="Montserrat"/>
                <a:sym typeface="Montserrat"/>
              </a:rPr>
              <a:t>open </a:t>
            </a:r>
            <a:r>
              <a:rPr lang="en" sz="2000" dirty="0">
                <a:solidFill>
                  <a:srgbClr val="FFFFFF"/>
                </a:solidFill>
                <a:latin typeface="+mn-lt"/>
                <a:ea typeface="Montserrat"/>
                <a:cs typeface="Montserrat"/>
                <a:sym typeface="Montserrat"/>
              </a:rPr>
              <a:t>source code with the commons </a:t>
            </a:r>
          </a:p>
          <a:p>
            <a:pPr lvl="0">
              <a:spcBef>
                <a:spcPts val="1330"/>
              </a:spcBef>
              <a:spcAft>
                <a:spcPts val="0"/>
              </a:spcAft>
              <a:buClr>
                <a:srgbClr val="000000"/>
              </a:buClr>
              <a:buSzPct val="25000"/>
              <a:buNone/>
            </a:pPr>
            <a:r>
              <a:rPr lang="en" sz="2000" dirty="0">
                <a:solidFill>
                  <a:srgbClr val="FFFFFF"/>
                </a:solidFill>
                <a:latin typeface="+mn-lt"/>
                <a:ea typeface="Montserrat"/>
                <a:cs typeface="Montserrat"/>
                <a:sym typeface="Montserrat"/>
              </a:rPr>
              <a:t>To </a:t>
            </a:r>
            <a:r>
              <a:rPr lang="en" sz="2000" b="1" dirty="0">
                <a:solidFill>
                  <a:schemeClr val="accent6"/>
                </a:solidFill>
                <a:latin typeface="+mn-lt"/>
                <a:ea typeface="Montserrat"/>
                <a:cs typeface="Montserrat"/>
                <a:sym typeface="Montserrat"/>
              </a:rPr>
              <a:t>improve on </a:t>
            </a:r>
            <a:r>
              <a:rPr lang="en" sz="2000" dirty="0">
                <a:solidFill>
                  <a:srgbClr val="FFFFFF"/>
                </a:solidFill>
                <a:latin typeface="+mn-lt"/>
                <a:ea typeface="Montserrat"/>
                <a:cs typeface="Montserrat"/>
                <a:sym typeface="Montserrat"/>
              </a:rPr>
              <a:t>the work of existing groups + institutions</a:t>
            </a:r>
          </a:p>
          <a:p>
            <a:pPr>
              <a:buNone/>
            </a:pPr>
            <a:endParaRPr lang="en-US" sz="20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7"/>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Built with, not for.</a:t>
            </a:r>
          </a:p>
        </p:txBody>
      </p:sp>
      <p:sp>
        <p:nvSpPr>
          <p:cNvPr id="138" name="Shape 138"/>
          <p:cNvSpPr txBox="1">
            <a:spLocks noGrp="1"/>
          </p:cNvSpPr>
          <p:nvPr>
            <p:ph sz="quarter" idx="13"/>
          </p:nvPr>
        </p:nvSpPr>
        <p:spPr>
          <a:prstGeom prst="rect">
            <a:avLst/>
          </a:prstGeom>
          <a:noFill/>
          <a:ln>
            <a:noFill/>
          </a:ln>
        </p:spPr>
        <p:txBody>
          <a:bodyPr wrap="square" lIns="91425" tIns="45700" rIns="91425" bIns="45700" anchor="t" anchorCtr="0">
            <a:noAutofit/>
          </a:bodyPr>
          <a:lstStyle/>
          <a:p>
            <a:pPr marL="0" marR="0" lvl="0" indent="0" algn="ctr" rtl="0">
              <a:lnSpc>
                <a:spcPct val="100000"/>
              </a:lnSpc>
              <a:spcBef>
                <a:spcPts val="0"/>
              </a:spcBef>
              <a:spcAft>
                <a:spcPts val="0"/>
              </a:spcAft>
              <a:buClr>
                <a:schemeClr val="dk1"/>
              </a:buClr>
              <a:buSzPct val="25000"/>
              <a:buFont typeface="Arial"/>
              <a:buNone/>
            </a:pPr>
            <a:endParaRPr lang="en-CA" sz="3000" dirty="0" smtClean="0">
              <a:solidFill>
                <a:schemeClr val="dk1"/>
              </a:solidFill>
              <a:latin typeface="+mn-lt"/>
              <a:ea typeface="Montserrat"/>
              <a:cs typeface="Montserrat"/>
              <a:sym typeface="Montserrat"/>
            </a:endParaRPr>
          </a:p>
          <a:p>
            <a:pPr marL="0" marR="0" lvl="0" indent="0" algn="ctr" rtl="0">
              <a:lnSpc>
                <a:spcPct val="100000"/>
              </a:lnSpc>
              <a:spcBef>
                <a:spcPts val="0"/>
              </a:spcBef>
              <a:spcAft>
                <a:spcPts val="0"/>
              </a:spcAft>
              <a:buClr>
                <a:schemeClr val="dk1"/>
              </a:buClr>
              <a:buSzPct val="25000"/>
              <a:buFont typeface="Arial"/>
              <a:buNone/>
            </a:pPr>
            <a:r>
              <a:rPr lang="en" sz="3000" dirty="0" smtClean="0">
                <a:solidFill>
                  <a:schemeClr val="dk1"/>
                </a:solidFill>
                <a:latin typeface="+mn-lt"/>
                <a:ea typeface="Montserrat"/>
                <a:cs typeface="Montserrat"/>
                <a:sym typeface="Montserrat"/>
              </a:rPr>
              <a:t>Civic </a:t>
            </a:r>
            <a:r>
              <a:rPr lang="en" sz="3000" dirty="0">
                <a:solidFill>
                  <a:schemeClr val="dk1"/>
                </a:solidFill>
                <a:latin typeface="+mn-lt"/>
                <a:ea typeface="Montserrat"/>
                <a:cs typeface="Montserrat"/>
                <a:sym typeface="Montserrat"/>
              </a:rPr>
              <a:t>tech</a:t>
            </a:r>
            <a:r>
              <a:rPr lang="en" sz="3000" b="0" i="0" u="none" strike="noStrike" cap="none" dirty="0">
                <a:solidFill>
                  <a:schemeClr val="dk1"/>
                </a:solidFill>
                <a:latin typeface="+mn-lt"/>
                <a:ea typeface="Montserrat"/>
                <a:cs typeface="Montserrat"/>
                <a:sym typeface="Montserrat"/>
              </a:rPr>
              <a:t> is about </a:t>
            </a:r>
            <a:r>
              <a:rPr lang="en" sz="3200" b="0" i="0" u="none" strike="noStrike" cap="none" dirty="0">
                <a:solidFill>
                  <a:schemeClr val="dk1"/>
                </a:solidFill>
                <a:latin typeface="+mn-lt"/>
                <a:ea typeface="Montserrat"/>
                <a:cs typeface="Montserrat"/>
                <a:sym typeface="Montserrat"/>
              </a:rPr>
              <a:t>empowering</a:t>
            </a:r>
            <a:r>
              <a:rPr lang="en" sz="3000" b="0" i="0" u="none" strike="noStrike" cap="none" dirty="0">
                <a:solidFill>
                  <a:schemeClr val="dk1"/>
                </a:solidFill>
                <a:latin typeface="+mn-lt"/>
                <a:ea typeface="Montserrat"/>
                <a:cs typeface="Montserrat"/>
                <a:sym typeface="Montserrat"/>
              </a:rPr>
              <a:t> citizens through learning</a:t>
            </a:r>
            <a:r>
              <a:rPr lang="en" sz="3000" dirty="0">
                <a:solidFill>
                  <a:schemeClr val="dk1"/>
                </a:solidFill>
                <a:latin typeface="+mn-lt"/>
                <a:ea typeface="Montserrat"/>
                <a:cs typeface="Montserrat"/>
                <a:sym typeface="Montserrat"/>
              </a:rPr>
              <a:t>, </a:t>
            </a:r>
            <a:r>
              <a:rPr lang="en" sz="3000" b="0" i="0" u="none" strike="noStrike" cap="none" dirty="0">
                <a:solidFill>
                  <a:schemeClr val="dk1"/>
                </a:solidFill>
                <a:latin typeface="+mn-lt"/>
                <a:ea typeface="Montserrat"/>
                <a:cs typeface="Montserrat"/>
                <a:sym typeface="Montserrat"/>
              </a:rPr>
              <a:t>teaching</a:t>
            </a:r>
            <a:r>
              <a:rPr lang="en" sz="3000" dirty="0">
                <a:solidFill>
                  <a:schemeClr val="dk1"/>
                </a:solidFill>
                <a:latin typeface="+mn-lt"/>
                <a:ea typeface="Montserrat"/>
                <a:cs typeface="Montserrat"/>
                <a:sym typeface="Montserrat"/>
              </a:rPr>
              <a:t> and collaborating</a:t>
            </a:r>
          </a:p>
          <a:p>
            <a:pPr marL="0" marR="0" lvl="0" indent="0" algn="ctr" rtl="0">
              <a:lnSpc>
                <a:spcPct val="100000"/>
              </a:lnSpc>
              <a:spcBef>
                <a:spcPts val="640"/>
              </a:spcBef>
              <a:spcAft>
                <a:spcPts val="0"/>
              </a:spcAft>
              <a:buClr>
                <a:schemeClr val="dk1"/>
              </a:buClr>
              <a:buSzPct val="25000"/>
              <a:buFont typeface="Arial"/>
              <a:buNone/>
            </a:pPr>
            <a:endParaRPr sz="1800" b="0" i="0" u="none" strike="noStrike" cap="none" dirty="0">
              <a:solidFill>
                <a:schemeClr val="dk1"/>
              </a:solidFill>
              <a:latin typeface="+mn-lt"/>
              <a:ea typeface="Montserrat"/>
              <a:cs typeface="Montserrat"/>
              <a:sym typeface="Montserrat"/>
            </a:endParaRPr>
          </a:p>
          <a:p>
            <a:pPr marL="342900" marR="0" lvl="0" indent="-139700" algn="ctr" rtl="0">
              <a:lnSpc>
                <a:spcPct val="100000"/>
              </a:lnSpc>
              <a:spcBef>
                <a:spcPts val="640"/>
              </a:spcBef>
              <a:spcAft>
                <a:spcPts val="0"/>
              </a:spcAft>
              <a:buClr>
                <a:schemeClr val="dk1"/>
              </a:buClr>
              <a:buSzPct val="25000"/>
              <a:buFont typeface="Arial"/>
              <a:buNone/>
            </a:pPr>
            <a:endParaRPr sz="1800" b="0" i="0" u="none" strike="noStrike" cap="none" dirty="0">
              <a:solidFill>
                <a:schemeClr val="dk1"/>
              </a:solidFill>
              <a:latin typeface="+mn-lt"/>
              <a:ea typeface="Montserrat"/>
              <a:cs typeface="Montserrat"/>
              <a:sym typeface="Montserrat"/>
            </a:endParaRPr>
          </a:p>
        </p:txBody>
      </p:sp>
      <p:sp>
        <p:nvSpPr>
          <p:cNvPr id="142" name="Shape 142"/>
          <p:cNvSpPr txBox="1"/>
          <p:nvPr/>
        </p:nvSpPr>
        <p:spPr>
          <a:xfrm>
            <a:off x="863850" y="3493425"/>
            <a:ext cx="2236799" cy="590399"/>
          </a:xfrm>
          <a:prstGeom prst="rect">
            <a:avLst/>
          </a:prstGeom>
          <a:noFill/>
          <a:ln>
            <a:noFill/>
          </a:ln>
        </p:spPr>
        <p:txBody>
          <a:bodyPr wrap="square" lIns="91425" tIns="91425" rIns="91425" bIns="91425" anchor="t" anchorCtr="0">
            <a:noAutofit/>
          </a:bodyPr>
          <a:lstStyle/>
          <a:p>
            <a:pPr lvl="0" rtl="0">
              <a:spcBef>
                <a:spcPts val="0"/>
              </a:spcBef>
              <a:buNone/>
            </a:pPr>
            <a:r>
              <a:rPr lang="en" sz="3000" i="1" dirty="0">
                <a:latin typeface="Times New Roman" charset="0"/>
                <a:ea typeface="Times New Roman" charset="0"/>
                <a:cs typeface="Times New Roman" charset="0"/>
                <a:sym typeface="Montserrat"/>
              </a:rPr>
              <a:t>Built for</a:t>
            </a:r>
          </a:p>
        </p:txBody>
      </p:sp>
      <p:sp>
        <p:nvSpPr>
          <p:cNvPr id="143" name="Shape 143"/>
          <p:cNvSpPr txBox="1"/>
          <p:nvPr/>
        </p:nvSpPr>
        <p:spPr>
          <a:xfrm>
            <a:off x="3454650" y="3493425"/>
            <a:ext cx="2236799" cy="590399"/>
          </a:xfrm>
          <a:prstGeom prst="rect">
            <a:avLst/>
          </a:prstGeom>
          <a:noFill/>
          <a:ln>
            <a:noFill/>
          </a:ln>
        </p:spPr>
        <p:txBody>
          <a:bodyPr wrap="square" lIns="91425" tIns="91425" rIns="91425" bIns="91425" anchor="t" anchorCtr="0">
            <a:noAutofit/>
          </a:bodyPr>
          <a:lstStyle/>
          <a:p>
            <a:pPr lvl="0" rtl="0">
              <a:spcBef>
                <a:spcPts val="0"/>
              </a:spcBef>
              <a:buNone/>
            </a:pPr>
            <a:r>
              <a:rPr lang="en" sz="3000" i="1">
                <a:latin typeface="Times New Roman" charset="0"/>
                <a:ea typeface="Times New Roman" charset="0"/>
                <a:cs typeface="Times New Roman" charset="0"/>
                <a:sym typeface="Montserrat"/>
              </a:rPr>
              <a:t>Built with</a:t>
            </a:r>
          </a:p>
        </p:txBody>
      </p:sp>
      <p:sp>
        <p:nvSpPr>
          <p:cNvPr id="144" name="Shape 144"/>
          <p:cNvSpPr txBox="1"/>
          <p:nvPr/>
        </p:nvSpPr>
        <p:spPr>
          <a:xfrm>
            <a:off x="6350250" y="3493425"/>
            <a:ext cx="2236799" cy="590399"/>
          </a:xfrm>
          <a:prstGeom prst="rect">
            <a:avLst/>
          </a:prstGeom>
          <a:noFill/>
          <a:ln>
            <a:noFill/>
          </a:ln>
        </p:spPr>
        <p:txBody>
          <a:bodyPr wrap="square" lIns="91425" tIns="91425" rIns="91425" bIns="91425" anchor="t" anchorCtr="0">
            <a:noAutofit/>
          </a:bodyPr>
          <a:lstStyle/>
          <a:p>
            <a:pPr lvl="0" rtl="0">
              <a:spcBef>
                <a:spcPts val="0"/>
              </a:spcBef>
              <a:buNone/>
            </a:pPr>
            <a:r>
              <a:rPr lang="en" sz="3000" i="1">
                <a:latin typeface="Times New Roman" charset="0"/>
                <a:ea typeface="Times New Roman" charset="0"/>
                <a:cs typeface="Times New Roman" charset="0"/>
                <a:sym typeface="Montserrat"/>
              </a:rPr>
              <a:t>Built by</a:t>
            </a:r>
          </a:p>
        </p:txBody>
      </p:sp>
      <p:cxnSp>
        <p:nvCxnSpPr>
          <p:cNvPr id="145" name="Shape 145"/>
          <p:cNvCxnSpPr/>
          <p:nvPr/>
        </p:nvCxnSpPr>
        <p:spPr>
          <a:xfrm>
            <a:off x="2479238" y="3849863"/>
            <a:ext cx="846000" cy="0"/>
          </a:xfrm>
          <a:prstGeom prst="straightConnector1">
            <a:avLst/>
          </a:prstGeom>
          <a:noFill/>
          <a:ln w="28575" cap="flat" cmpd="sng">
            <a:solidFill>
              <a:schemeClr val="accent6"/>
            </a:solidFill>
            <a:prstDash val="solid"/>
            <a:round/>
            <a:headEnd type="none" w="lg" len="lg"/>
            <a:tailEnd type="triangle" w="lg" len="lg"/>
          </a:ln>
        </p:spPr>
      </p:cxnSp>
      <p:cxnSp>
        <p:nvCxnSpPr>
          <p:cNvPr id="146" name="Shape 146"/>
          <p:cNvCxnSpPr/>
          <p:nvPr/>
        </p:nvCxnSpPr>
        <p:spPr>
          <a:xfrm>
            <a:off x="5336738" y="3849863"/>
            <a:ext cx="846000" cy="0"/>
          </a:xfrm>
          <a:prstGeom prst="straightConnector1">
            <a:avLst/>
          </a:prstGeom>
          <a:noFill/>
          <a:ln w="28575" cap="flat" cmpd="sng">
            <a:solidFill>
              <a:schemeClr val="accent6"/>
            </a:solidFill>
            <a:prstDash val="solid"/>
            <a:round/>
            <a:headEnd type="none" w="lg" len="lg"/>
            <a:tailEnd type="triangle" w="lg" len="lg"/>
          </a:ln>
        </p:spPr>
      </p:cxnSp>
      <p:sp>
        <p:nvSpPr>
          <p:cNvPr id="147" name="Shape 147"/>
          <p:cNvSpPr/>
          <p:nvPr/>
        </p:nvSpPr>
        <p:spPr>
          <a:xfrm>
            <a:off x="724725" y="3462550"/>
            <a:ext cx="7390199" cy="723600"/>
          </a:xfrm>
          <a:prstGeom prst="rect">
            <a:avLst/>
          </a:prstGeom>
          <a:noFill/>
          <a:ln w="38100" cap="flat" cmpd="sng">
            <a:solidFill>
              <a:schemeClr val="accent6"/>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latin typeface="Times New Roman" charset="0"/>
              <a:ea typeface="Times New Roman" charset="0"/>
              <a:cs typeface="Times New Roman"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1"/>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About Civic Tech </a:t>
            </a:r>
            <a:r>
              <a:rPr lang="en-US" dirty="0" smtClean="0">
                <a:latin typeface="+mj-lt"/>
              </a:rPr>
              <a:t>Waterloo Region.</a:t>
            </a:r>
            <a:endParaRPr lang="en-US" dirty="0">
              <a:latin typeface="+mj-lt"/>
            </a:endParaRPr>
          </a:p>
        </p:txBody>
      </p:sp>
      <p:sp>
        <p:nvSpPr>
          <p:cNvPr id="4" name="Text Placeholder 3"/>
          <p:cNvSpPr>
            <a:spLocks noGrp="1"/>
          </p:cNvSpPr>
          <p:nvPr>
            <p:ph sz="quarter" idx="13"/>
          </p:nvPr>
        </p:nvSpPr>
        <p:spPr/>
        <p:txBody>
          <a:bodyPr>
            <a:normAutofit fontScale="92500" lnSpcReduction="20000"/>
          </a:bodyPr>
          <a:lstStyle/>
          <a:p>
            <a:r>
              <a:rPr lang="en-US" dirty="0">
                <a:latin typeface="+mn-lt"/>
              </a:rPr>
              <a:t>Group of volunteers interested in finding solutions to civic challenges through technology and design </a:t>
            </a:r>
          </a:p>
          <a:p>
            <a:r>
              <a:rPr lang="en-US" dirty="0" smtClean="0">
                <a:latin typeface="+mn-lt"/>
              </a:rPr>
              <a:t>Monthly </a:t>
            </a:r>
            <a:r>
              <a:rPr lang="en-US" dirty="0" err="1" smtClean="0">
                <a:latin typeface="+mn-lt"/>
              </a:rPr>
              <a:t>hacknights</a:t>
            </a:r>
            <a:r>
              <a:rPr lang="en-US" dirty="0" smtClean="0">
                <a:latin typeface="+mn-lt"/>
              </a:rPr>
              <a:t> </a:t>
            </a:r>
            <a:r>
              <a:rPr lang="en-US" dirty="0">
                <a:latin typeface="+mn-lt"/>
              </a:rPr>
              <a:t>since </a:t>
            </a:r>
            <a:r>
              <a:rPr lang="en-US" dirty="0" smtClean="0">
                <a:latin typeface="+mn-lt"/>
              </a:rPr>
              <a:t>September 2017</a:t>
            </a:r>
          </a:p>
          <a:p>
            <a:pPr lvl="1"/>
            <a:r>
              <a:rPr lang="en-US" dirty="0" smtClean="0">
                <a:latin typeface="+mn-lt"/>
              </a:rPr>
              <a:t>We would love to increase the frequency </a:t>
            </a:r>
            <a:r>
              <a:rPr lang="mr-IN" dirty="0" smtClean="0">
                <a:latin typeface="+mn-lt"/>
              </a:rPr>
              <a:t>–</a:t>
            </a:r>
            <a:r>
              <a:rPr lang="en-US" dirty="0" smtClean="0">
                <a:latin typeface="+mn-lt"/>
              </a:rPr>
              <a:t> these projects take a LOT of time!</a:t>
            </a:r>
            <a:endParaRPr lang="en-US" dirty="0">
              <a:latin typeface="+mn-lt"/>
            </a:endParaRPr>
          </a:p>
          <a:p>
            <a:r>
              <a:rPr lang="en-US" dirty="0" smtClean="0">
                <a:latin typeface="+mn-lt"/>
              </a:rPr>
              <a:t>Hub for all things civic tech and Resource for civic tech projects</a:t>
            </a:r>
            <a:endParaRPr lang="en-US" dirty="0">
              <a:latin typeface="+mn-lt"/>
            </a:endParaRPr>
          </a:p>
          <a:p>
            <a:r>
              <a:rPr lang="en-US" dirty="0">
                <a:latin typeface="+mn-lt"/>
              </a:rPr>
              <a:t>Workshops</a:t>
            </a:r>
          </a:p>
          <a:p>
            <a:pPr lvl="1"/>
            <a:r>
              <a:rPr lang="en-US" dirty="0">
                <a:latin typeface="+mn-lt"/>
              </a:rPr>
              <a:t>Information &amp; Advice</a:t>
            </a:r>
          </a:p>
          <a:p>
            <a:pPr lvl="1"/>
            <a:r>
              <a:rPr lang="en-US" dirty="0">
                <a:latin typeface="+mn-lt"/>
              </a:rPr>
              <a:t>Community Network</a:t>
            </a:r>
          </a:p>
          <a:p>
            <a:endParaRPr lang="en-US" dirty="0">
              <a:latin typeface="+mn-lt"/>
            </a:endParaRPr>
          </a:p>
        </p:txBody>
      </p:sp>
      <p:grpSp>
        <p:nvGrpSpPr>
          <p:cNvPr id="5" name="Group 4"/>
          <p:cNvGrpSpPr/>
          <p:nvPr/>
        </p:nvGrpSpPr>
        <p:grpSpPr>
          <a:xfrm>
            <a:off x="7612440" y="3735535"/>
            <a:ext cx="966647" cy="945990"/>
            <a:chOff x="3634177" y="2080212"/>
            <a:chExt cx="966647" cy="945990"/>
          </a:xfrm>
        </p:grpSpPr>
        <p:sp>
          <p:nvSpPr>
            <p:cNvPr id="6" name="Shape 139"/>
            <p:cNvSpPr/>
            <p:nvPr/>
          </p:nvSpPr>
          <p:spPr>
            <a:xfrm>
              <a:off x="3634177" y="2080212"/>
              <a:ext cx="966647" cy="945990"/>
            </a:xfrm>
            <a:prstGeom prst="ellipse">
              <a:avLst/>
            </a:prstGeom>
            <a:solidFill>
              <a:schemeClr val="bg1"/>
            </a:solidFill>
            <a:ln w="38100" cap="flat" cmpd="sng">
              <a:solidFill>
                <a:schemeClr val="accent6"/>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pic>
          <p:nvPicPr>
            <p:cNvPr id="7" name="Picture 6"/>
            <p:cNvPicPr>
              <a:picLocks noChangeAspect="1"/>
            </p:cNvPicPr>
            <p:nvPr userDrawn="1"/>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r="64313"/>
            <a:stretch/>
          </p:blipFill>
          <p:spPr>
            <a:xfrm>
              <a:off x="3692270" y="2255313"/>
              <a:ext cx="850461" cy="595788"/>
            </a:xfrm>
            <a:prstGeom prst="rect">
              <a:avLst/>
            </a:prstGeom>
          </p:spPr>
        </p:pic>
      </p:gr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1517" y="3774791"/>
            <a:ext cx="2834953" cy="867478"/>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1408</TotalTime>
  <Words>1846</Words>
  <Application>Microsoft Macintosh PowerPoint</Application>
  <PresentationFormat>On-screen Show (16:9)</PresentationFormat>
  <Paragraphs>220</Paragraphs>
  <Slides>19</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Arial Narrow</vt:lpstr>
      <vt:lpstr>Calibri</vt:lpstr>
      <vt:lpstr>Calibri Light</vt:lpstr>
      <vt:lpstr>Courier New</vt:lpstr>
      <vt:lpstr>Montserrat</vt:lpstr>
      <vt:lpstr>PT Sans</vt:lpstr>
      <vt:lpstr>PT Sans Narrow</vt:lpstr>
      <vt:lpstr>Times New Roman</vt:lpstr>
      <vt:lpstr>Wingdings</vt:lpstr>
      <vt:lpstr>Arial</vt:lpstr>
      <vt:lpstr>Simple Light</vt:lpstr>
      <vt:lpstr>CIVIC TECH 101</vt:lpstr>
      <vt:lpstr>Agenda</vt:lpstr>
      <vt:lpstr>What is Civic Tech?</vt:lpstr>
      <vt:lpstr>A convergence of fields</vt:lpstr>
      <vt:lpstr>Where do I fit?</vt:lpstr>
      <vt:lpstr>Why do we need civic tech?</vt:lpstr>
      <vt:lpstr>Use the internet for good.</vt:lpstr>
      <vt:lpstr>Built with, not for.</vt:lpstr>
      <vt:lpstr>About Civic Tech Waterloo Region.</vt:lpstr>
      <vt:lpstr>Who we work with.</vt:lpstr>
      <vt:lpstr>What are we looking to do?</vt:lpstr>
      <vt:lpstr>Tools we use.</vt:lpstr>
      <vt:lpstr>Where and when?</vt:lpstr>
      <vt:lpstr>What can you do?</vt:lpstr>
      <vt:lpstr>Some ways to get started.</vt:lpstr>
      <vt:lpstr>Danger zones.</vt:lpstr>
      <vt:lpstr>Helpful links.</vt:lpstr>
      <vt:lpstr>Some ongoing projects.</vt:lpstr>
      <vt:lpstr>Thank You  Questions?</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CIVIC TECH 101</dc:title>
  <cp:lastModifiedBy>Doug Akers</cp:lastModifiedBy>
  <cp:revision>23</cp:revision>
  <dcterms:modified xsi:type="dcterms:W3CDTF">2017-09-14T20:11:48Z</dcterms:modified>
</cp:coreProperties>
</file>